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8" r:id="rId2"/>
    <p:sldId id="282" r:id="rId3"/>
    <p:sldId id="275" r:id="rId4"/>
    <p:sldId id="280" r:id="rId5"/>
    <p:sldId id="283" r:id="rId6"/>
    <p:sldId id="306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81" r:id="rId23"/>
    <p:sldId id="302" r:id="rId24"/>
    <p:sldId id="303" r:id="rId25"/>
    <p:sldId id="304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67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winkl" panose="020B0604020202020204" charset="0"/>
      <p:regular r:id="rId42"/>
      <p:bold r:id="rId43"/>
    </p:embeddedFont>
    <p:embeddedFont>
      <p:font typeface="Twinkl SemiBold" charset="0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6FB"/>
    <a:srgbClr val="F9B000"/>
    <a:srgbClr val="FFF8B1"/>
    <a:srgbClr val="25B7BC"/>
    <a:srgbClr val="47B1E5"/>
    <a:srgbClr val="90C8E5"/>
    <a:srgbClr val="EA516C"/>
    <a:srgbClr val="01407D"/>
    <a:srgbClr val="E94E13"/>
    <a:srgbClr val="B7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417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ks2-robert-falcon-scott/zdhdgw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493423"/>
            <a:ext cx="8731485" cy="50186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285118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Travelling across Antarctica was extremely hard work.</a:t>
            </a:r>
          </a:p>
          <a:p>
            <a:endParaRPr lang="en-GB" dirty="0"/>
          </a:p>
          <a:p>
            <a:r>
              <a:rPr lang="en-GB" dirty="0"/>
              <a:t>They had to make their way across ice and through thick snow, using pickaxes to clear their path.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5167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478274"/>
            <a:ext cx="8534400" cy="535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151304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7904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had to battle against temperatures as low as −90°C.</a:t>
            </a:r>
          </a:p>
          <a:p>
            <a:endParaRPr lang="en-GB" dirty="0"/>
          </a:p>
          <a:p>
            <a:r>
              <a:rPr lang="en-GB" dirty="0"/>
              <a:t>They had to carry all of their food, clothes, maps and other essentials.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1136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1" y="1359990"/>
            <a:ext cx="8534400" cy="51549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4594" y="4493942"/>
            <a:ext cx="3583143" cy="198754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863" y="4613279"/>
            <a:ext cx="327090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to set up camp on the ice when they needed to rest.</a:t>
            </a:r>
          </a:p>
          <a:p>
            <a:endParaRPr lang="en-GB" dirty="0"/>
          </a:p>
          <a:p>
            <a:r>
              <a:rPr lang="en-GB" dirty="0"/>
              <a:t>Can you imagine building your home every bedtime?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147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1764" y="1995225"/>
            <a:ext cx="11780298" cy="4097313"/>
            <a:chOff x="391764" y="1995225"/>
            <a:chExt cx="11780298" cy="4097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" y="2000734"/>
              <a:ext cx="6147685" cy="4091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10147" y="2000734"/>
              <a:ext cx="267629" cy="409180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749" y="1995225"/>
              <a:ext cx="6211313" cy="3972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limited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6245" y="1633081"/>
            <a:ext cx="3845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 heating or electricity.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see what Eric Marshall is using for light inside the tent?</a:t>
            </a:r>
          </a:p>
        </p:txBody>
      </p:sp>
    </p:spTree>
    <p:extLst>
      <p:ext uri="{BB962C8B-B14F-4D97-AF65-F5344CB8AC3E}">
        <p14:creationId xmlns:p14="http://schemas.microsoft.com/office/powerpoint/2010/main" val="40484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083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6459" y="2005034"/>
            <a:ext cx="8292975" cy="3977624"/>
            <a:chOff x="398833" y="1995981"/>
            <a:chExt cx="8374670" cy="4016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33" y="1996086"/>
              <a:ext cx="3043621" cy="4016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8020" y="1995981"/>
              <a:ext cx="205617" cy="4016808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900" y="1995981"/>
              <a:ext cx="5355603" cy="40138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happening in these pictures?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50128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encountered many penguins.</a:t>
            </a:r>
          </a:p>
        </p:txBody>
      </p:sp>
    </p:spTree>
    <p:extLst>
      <p:ext uri="{BB962C8B-B14F-4D97-AF65-F5344CB8AC3E}">
        <p14:creationId xmlns:p14="http://schemas.microsoft.com/office/powerpoint/2010/main" val="1128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19" y="1703657"/>
            <a:ext cx="4552731" cy="393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97437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Nimrod team managed to get further than Scott’s Discovery team.</a:t>
            </a:r>
          </a:p>
          <a:p>
            <a:endParaRPr lang="en-GB" dirty="0"/>
          </a:p>
          <a:p>
            <a:r>
              <a:rPr lang="en-GB" dirty="0"/>
              <a:t>However, they became very ill and didn’t have enough food to complete the mission.</a:t>
            </a:r>
          </a:p>
          <a:p>
            <a:endParaRPr lang="en-GB" dirty="0"/>
          </a:p>
          <a:p>
            <a:r>
              <a:rPr lang="en-GB" dirty="0"/>
              <a:t>They returned home before reaching the South Pole.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317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they felt about abandoning the mission?</a:t>
            </a:r>
          </a:p>
        </p:txBody>
      </p:sp>
    </p:spTree>
    <p:extLst>
      <p:ext uri="{BB962C8B-B14F-4D97-AF65-F5344CB8AC3E}">
        <p14:creationId xmlns:p14="http://schemas.microsoft.com/office/powerpoint/2010/main" val="29446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21798" y="1430448"/>
            <a:ext cx="5241956" cy="4481796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98" y="2609592"/>
            <a:ext cx="2086054" cy="314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6756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1910, Robert Scott set off on another expedition to reach the South Pole.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7956" y="1613462"/>
            <a:ext cx="4600394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the way to Antarctica, the ship encountered several problems.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Another explorer, Amundsen, had sent Scott a telegram. In it, he explained that he was also going to the South Pole!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was struck by a storm. The crew had to use buckets to stop water from flooding in and sinking the ship.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then ran into ice that it couldn’t sail through. They were delayed by </a:t>
            </a:r>
            <a:br>
              <a:rPr lang="en-GB" dirty="0"/>
            </a:br>
            <a:r>
              <a:rPr lang="en-GB" dirty="0"/>
              <a:t>20 days.</a:t>
            </a:r>
          </a:p>
        </p:txBody>
      </p:sp>
    </p:spTree>
    <p:extLst>
      <p:ext uri="{BB962C8B-B14F-4D97-AF65-F5344CB8AC3E}">
        <p14:creationId xmlns:p14="http://schemas.microsoft.com/office/powerpoint/2010/main" val="970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40"/>
          <a:stretch/>
        </p:blipFill>
        <p:spPr>
          <a:xfrm>
            <a:off x="320073" y="2572221"/>
            <a:ext cx="4251928" cy="388290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1911, the Terra Nova team set up a hut on Antarctica in a place that they named Cape Evans.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608" y="5175452"/>
            <a:ext cx="35627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while doing scientific research that the team found out that the rival explorer, Amundsen, was camped on Antarctica too!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75" y="1756372"/>
            <a:ext cx="2356263" cy="316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58548" y="4683601"/>
            <a:ext cx="1360319" cy="412583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Amundsen</a:t>
            </a:r>
          </a:p>
        </p:txBody>
      </p:sp>
    </p:spTree>
    <p:extLst>
      <p:ext uri="{BB962C8B-B14F-4D97-AF65-F5344CB8AC3E}">
        <p14:creationId xmlns:p14="http://schemas.microsoft.com/office/powerpoint/2010/main" val="1759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58" y="1503182"/>
            <a:ext cx="6043157" cy="491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0418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now a clear race to reach the South Pole.</a:t>
            </a:r>
          </a:p>
          <a:p>
            <a:endParaRPr lang="en-GB" dirty="0"/>
          </a:p>
          <a:p>
            <a:r>
              <a:rPr lang="en-GB" dirty="0"/>
              <a:t>Scott wrote in his diary that he was going to carry on as usual, ignoring Amundsen and </a:t>
            </a:r>
            <a:br>
              <a:rPr lang="en-GB" dirty="0"/>
            </a:br>
            <a:r>
              <a:rPr lang="en-GB" dirty="0"/>
              <a:t>his team.</a:t>
            </a:r>
          </a:p>
        </p:txBody>
      </p:sp>
    </p:spTree>
    <p:extLst>
      <p:ext uri="{BB962C8B-B14F-4D97-AF65-F5344CB8AC3E}">
        <p14:creationId xmlns:p14="http://schemas.microsoft.com/office/powerpoint/2010/main" val="37778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497459"/>
            <a:ext cx="8429908" cy="4957663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11415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September, Scott set out to reach the South Pole. </a:t>
            </a:r>
          </a:p>
          <a:p>
            <a:endParaRPr lang="en-GB" dirty="0"/>
          </a:p>
          <a:p>
            <a:r>
              <a:rPr lang="en-GB" dirty="0"/>
              <a:t>He initially set out with a group of 12 men. </a:t>
            </a:r>
          </a:p>
          <a:p>
            <a:endParaRPr lang="en-GB" dirty="0"/>
          </a:p>
          <a:p>
            <a:r>
              <a:rPr lang="en-GB" dirty="0"/>
              <a:t>Along the way, some of the crew returned to base.</a:t>
            </a:r>
          </a:p>
          <a:p>
            <a:endParaRPr lang="en-GB" dirty="0"/>
          </a:p>
          <a:p>
            <a:r>
              <a:rPr lang="en-GB" dirty="0"/>
              <a:t>Eventually, it was a final team of five that completed the whole mission:</a:t>
            </a:r>
          </a:p>
          <a:p>
            <a:endParaRPr lang="en-GB" dirty="0"/>
          </a:p>
          <a:p>
            <a:r>
              <a:rPr lang="en-GB" dirty="0"/>
              <a:t>Scott, Wilson, Oates, Bowers and Evans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304">
            <a:off x="3844532" y="2215596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92" y="2234712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561">
            <a:off x="3815090" y="2272870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4703" y="2901552"/>
            <a:ext cx="2997644" cy="1942875"/>
          </a:xfrm>
          <a:prstGeom prst="roundRect">
            <a:avLst>
              <a:gd name="adj" fmla="val 6302"/>
            </a:avLst>
          </a:prstGeom>
          <a:noFill/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27218" y="4077057"/>
            <a:ext cx="28476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has two ends – the North Pole and the South Pole.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505" y="3040986"/>
            <a:ext cx="28476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Planet Earth is a sphere, which means it is shaped like a round ball.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5935748" y="1624455"/>
            <a:ext cx="410146" cy="4495057"/>
            <a:chOff x="5992452" y="1473201"/>
            <a:chExt cx="421512" cy="4619624"/>
          </a:xfrm>
        </p:grpSpPr>
        <p:sp>
          <p:nvSpPr>
            <p:cNvPr id="30" name="Freeform 29"/>
            <p:cNvSpPr/>
            <p:nvPr/>
          </p:nvSpPr>
          <p:spPr>
            <a:xfrm>
              <a:off x="5992452" y="5729452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992452" y="1473201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81" y="1983968"/>
            <a:ext cx="3757905" cy="37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41979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50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15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Terra Nova team travelled over the ice and snow on foot, on skis, on motor sledges and on sledges pulled by both dogs and horses.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65" y="2919357"/>
            <a:ext cx="3247869" cy="22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28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447800"/>
            <a:ext cx="5743575" cy="5143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1971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1912, the team finally achieved </a:t>
            </a:r>
            <a:br>
              <a:rPr lang="en-GB" dirty="0"/>
            </a:br>
            <a:r>
              <a:rPr lang="en-GB" dirty="0"/>
              <a:t>their incredible goal!</a:t>
            </a:r>
          </a:p>
          <a:p>
            <a:endParaRPr lang="en-GB" dirty="0"/>
          </a:p>
          <a:p>
            <a:r>
              <a:rPr lang="en-GB" dirty="0"/>
              <a:t>The team of five men reached the South Pole and planted their British flag.</a:t>
            </a:r>
          </a:p>
          <a:p>
            <a:endParaRPr lang="en-GB" dirty="0"/>
          </a:p>
          <a:p>
            <a:r>
              <a:rPr lang="en-GB" dirty="0"/>
              <a:t>There was just one problem…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</p:spTree>
    <p:extLst>
      <p:ext uri="{BB962C8B-B14F-4D97-AF65-F5344CB8AC3E}">
        <p14:creationId xmlns:p14="http://schemas.microsoft.com/office/powerpoint/2010/main" val="11656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5452" y="1270561"/>
            <a:ext cx="4950398" cy="523501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52" y="1270561"/>
            <a:ext cx="4950398" cy="19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51" y="1270561"/>
            <a:ext cx="4950401" cy="3539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1270561"/>
            <a:ext cx="2873308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Amundsen Expedition had already reached the South Pole!</a:t>
            </a:r>
          </a:p>
          <a:p>
            <a:endParaRPr lang="en-GB" dirty="0"/>
          </a:p>
          <a:p>
            <a:r>
              <a:rPr lang="en-GB" dirty="0"/>
              <a:t>Roald Amundsen, Helmer </a:t>
            </a:r>
            <a:r>
              <a:rPr lang="en-GB" dirty="0" err="1"/>
              <a:t>Hanseen</a:t>
            </a:r>
            <a:r>
              <a:rPr lang="en-GB" dirty="0"/>
              <a:t>, </a:t>
            </a:r>
            <a:r>
              <a:rPr lang="en-GB" dirty="0" err="1"/>
              <a:t>Sverre</a:t>
            </a:r>
            <a:r>
              <a:rPr lang="en-GB" dirty="0"/>
              <a:t> Hassel and Oscar </a:t>
            </a:r>
            <a:r>
              <a:rPr lang="en-GB" dirty="0" err="1"/>
              <a:t>Wisting</a:t>
            </a:r>
            <a:r>
              <a:rPr lang="en-GB" dirty="0"/>
              <a:t> were the first people to ever reach the South Pole.</a:t>
            </a:r>
          </a:p>
          <a:p>
            <a:endParaRPr lang="en-GB" dirty="0"/>
          </a:p>
          <a:p>
            <a:r>
              <a:rPr lang="en-GB" dirty="0"/>
              <a:t>They had arrived on 14th December, 1911, and planted the Norwegian flag.</a:t>
            </a:r>
          </a:p>
          <a:p>
            <a:endParaRPr lang="en-GB" dirty="0"/>
          </a:p>
          <a:p>
            <a:r>
              <a:rPr lang="en-GB" dirty="0"/>
              <a:t>They had discovered a new route to the South Pole that took them only 57 days.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Amundsen Expedition</a:t>
            </a:r>
          </a:p>
        </p:txBody>
      </p:sp>
    </p:spTree>
    <p:extLst>
      <p:ext uri="{BB962C8B-B14F-4D97-AF65-F5344CB8AC3E}">
        <p14:creationId xmlns:p14="http://schemas.microsoft.com/office/powerpoint/2010/main" val="280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27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73820" y="1359990"/>
            <a:ext cx="5657849" cy="4875077"/>
            <a:chOff x="3216670" y="1359990"/>
            <a:chExt cx="5657849" cy="4875077"/>
          </a:xfrm>
        </p:grpSpPr>
        <p:sp>
          <p:nvSpPr>
            <p:cNvPr id="8" name="Rectangle 7"/>
            <p:cNvSpPr/>
            <p:nvPr/>
          </p:nvSpPr>
          <p:spPr>
            <a:xfrm>
              <a:off x="3216670" y="1359990"/>
              <a:ext cx="5657849" cy="933240"/>
            </a:xfrm>
            <a:prstGeom prst="rect">
              <a:avLst/>
            </a:prstGeom>
            <a:solidFill>
              <a:srgbClr val="BCE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6670" y="5301827"/>
              <a:ext cx="5657849" cy="93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670" y="1828945"/>
              <a:ext cx="5655068" cy="3997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Scott’s Disappointment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4638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over a month later, on 17 January, 1912, that Scott and his team reached the South Pole and discovered that the Norwegians had beaten them to it.</a:t>
            </a:r>
          </a:p>
          <a:p>
            <a:endParaRPr lang="en-GB" dirty="0"/>
          </a:p>
          <a:p>
            <a:r>
              <a:rPr lang="en-GB" dirty="0"/>
              <a:t>They were extremely disappointed.</a:t>
            </a:r>
          </a:p>
          <a:p>
            <a:endParaRPr lang="en-GB" dirty="0"/>
          </a:p>
          <a:p>
            <a:r>
              <a:rPr lang="en-GB" dirty="0"/>
              <a:t>After planting their flag, Scott’s team headed for home.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62" y="1359990"/>
            <a:ext cx="8496914" cy="52725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1311963"/>
            <a:ext cx="3271838" cy="3174312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5288" y="1622138"/>
            <a:ext cx="306387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Scott’s Terra Nova expedition ended in tragedy. No one survived the return journey.</a:t>
            </a:r>
          </a:p>
          <a:p>
            <a:endParaRPr lang="en-GB" dirty="0"/>
          </a:p>
          <a:p>
            <a:r>
              <a:rPr lang="en-GB" dirty="0"/>
              <a:t>Later that year, a search party set out to find Scott and the Terra Nova team. They put up a cross that now acts as a memorial to these brave explorers.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 Dangerous Mission</a:t>
            </a:r>
          </a:p>
        </p:txBody>
      </p:sp>
    </p:spTree>
    <p:extLst>
      <p:ext uri="{BB962C8B-B14F-4D97-AF65-F5344CB8AC3E}">
        <p14:creationId xmlns:p14="http://schemas.microsoft.com/office/powerpoint/2010/main" val="1621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556" y="2002108"/>
            <a:ext cx="8276997" cy="3980550"/>
            <a:chOff x="430556" y="2002108"/>
            <a:chExt cx="8276997" cy="398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556" y="2002108"/>
              <a:ext cx="2985736" cy="3807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76486" y="2005034"/>
              <a:ext cx="203611" cy="397762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696"/>
            <a:stretch/>
          </p:blipFill>
          <p:spPr>
            <a:xfrm>
              <a:off x="3407956" y="2005034"/>
              <a:ext cx="5299597" cy="397469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343526"/>
            <a:ext cx="8629650" cy="106626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Exploring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5464033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expeditions in Antarctica might be different today?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we have in the world today that might help modern explorers?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781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 and Amundsen both reached the South Pole more than 100 years ago.</a:t>
            </a:r>
          </a:p>
        </p:txBody>
      </p:sp>
    </p:spTree>
    <p:extLst>
      <p:ext uri="{BB962C8B-B14F-4D97-AF65-F5344CB8AC3E}">
        <p14:creationId xmlns:p14="http://schemas.microsoft.com/office/powerpoint/2010/main" val="1286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A newspaper report needs to…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655638" y="2081213"/>
            <a:ext cx="3513137" cy="493712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Be about an interesting event;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175250" y="2574925"/>
            <a:ext cx="3440113" cy="49530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Capture the reader’s attention;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14363" y="4329113"/>
            <a:ext cx="3252787" cy="49530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Present factual information;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899025" y="4368800"/>
            <a:ext cx="3532188" cy="49530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Be succinct and to the point;</a:t>
            </a:r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328863"/>
            <a:ext cx="2519363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48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The Essentials First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46100" y="2589213"/>
            <a:ext cx="2865438" cy="2306637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It is important that newspaper reports have </a:t>
            </a:r>
            <a:r>
              <a:rPr lang="en-GB" b="1" dirty="0">
                <a:solidFill>
                  <a:schemeClr val="tx1"/>
                </a:solidFill>
              </a:rPr>
              <a:t>the most important information coming first. </a:t>
            </a:r>
            <a:r>
              <a:rPr lang="en-GB" dirty="0">
                <a:solidFill>
                  <a:schemeClr val="tx1"/>
                </a:solidFill>
              </a:rPr>
              <a:t>This is called front-loading.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772150" y="2316163"/>
            <a:ext cx="2811463" cy="2579687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When the reader reads a newspaper report, they should be given the essential information first, so that they can decide if they wish to read more.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316163"/>
            <a:ext cx="28352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60900"/>
            <a:ext cx="18192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444625"/>
            <a:ext cx="1468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0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Structure of a newspaper report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2027238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2508250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95625" y="3473450"/>
            <a:ext cx="29273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57613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7"/>
          <p:cNvSpPr txBox="1">
            <a:spLocks noChangeArrowheads="1"/>
          </p:cNvSpPr>
          <p:nvPr/>
        </p:nvSpPr>
        <p:spPr bwMode="auto">
          <a:xfrm>
            <a:off x="2919413" y="1836738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Headline and </a:t>
            </a:r>
            <a:r>
              <a:rPr lang="en-GB" altLang="en-US" dirty="0" err="1">
                <a:latin typeface="+mn-lt"/>
              </a:rPr>
              <a:t>byline</a:t>
            </a:r>
            <a:endParaRPr lang="en-GB" altLang="en-US" dirty="0">
              <a:latin typeface="+mn-lt"/>
            </a:endParaRP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2898775" y="2768600"/>
            <a:ext cx="332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Lead</a:t>
            </a:r>
          </a:p>
        </p:txBody>
      </p:sp>
      <p:sp>
        <p:nvSpPr>
          <p:cNvPr id="12297" name="TextBox 20"/>
          <p:cNvSpPr txBox="1">
            <a:spLocks noChangeArrowheads="1"/>
          </p:cNvSpPr>
          <p:nvPr/>
        </p:nvSpPr>
        <p:spPr bwMode="auto">
          <a:xfrm>
            <a:off x="2898775" y="3808413"/>
            <a:ext cx="332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Body</a:t>
            </a:r>
          </a:p>
        </p:txBody>
      </p:sp>
      <p:sp>
        <p:nvSpPr>
          <p:cNvPr id="12298" name="TextBox 21"/>
          <p:cNvSpPr txBox="1">
            <a:spLocks noChangeArrowheads="1"/>
          </p:cNvSpPr>
          <p:nvPr/>
        </p:nvSpPr>
        <p:spPr bwMode="auto">
          <a:xfrm>
            <a:off x="2906713" y="4937125"/>
            <a:ext cx="332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Tail</a:t>
            </a:r>
          </a:p>
        </p:txBody>
      </p:sp>
    </p:spTree>
    <p:extLst>
      <p:ext uri="{BB962C8B-B14F-4D97-AF65-F5344CB8AC3E}">
        <p14:creationId xmlns:p14="http://schemas.microsoft.com/office/powerpoint/2010/main" val="97607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Headline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466725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955675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3050" y="3473450"/>
            <a:ext cx="2928938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06625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70063" y="1770063"/>
            <a:ext cx="2312987" cy="495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Headline and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byline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1320800" y="2768600"/>
            <a:ext cx="332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Lead</a:t>
            </a:r>
          </a:p>
        </p:txBody>
      </p: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1320800" y="3808413"/>
            <a:ext cx="332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Body</a:t>
            </a:r>
          </a:p>
        </p:txBody>
      </p: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1328738" y="4937125"/>
            <a:ext cx="3322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90975" y="1770063"/>
            <a:ext cx="25019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6388" y="1982788"/>
            <a:ext cx="3203575" cy="437356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For a good headline, you need to: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Catch the reader’s attention so they want to read the rest of the report;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Sum up the story in a few words;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Use powerful and interesting language;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Write in the present tense – even if the report is about an event that has already happened;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Include alliteration or wit at times.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92875" y="1770063"/>
            <a:ext cx="0" cy="21272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4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7650" y="1270561"/>
            <a:ext cx="8629650" cy="60334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395" y="1440185"/>
            <a:ext cx="5437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know which continent the South Pole is in?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3" y="2596401"/>
            <a:ext cx="4275459" cy="2834558"/>
          </a:xfrm>
          <a:prstGeom prst="roundRect">
            <a:avLst>
              <a:gd name="adj" fmla="val 4567"/>
            </a:avLst>
          </a:prstGeom>
          <a:ln w="28575">
            <a:solidFill>
              <a:srgbClr val="01407D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84" y="2036759"/>
            <a:ext cx="3110452" cy="31053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12322" y="3536451"/>
            <a:ext cx="1991763" cy="2533313"/>
            <a:chOff x="5812322" y="3568725"/>
            <a:chExt cx="1991763" cy="2533313"/>
          </a:xfrm>
        </p:grpSpPr>
        <p:sp>
          <p:nvSpPr>
            <p:cNvPr id="26" name="Rounded Rectangle 25"/>
            <p:cNvSpPr/>
            <p:nvPr/>
          </p:nvSpPr>
          <p:spPr>
            <a:xfrm>
              <a:off x="5812322" y="5332493"/>
              <a:ext cx="1991763" cy="769545"/>
            </a:xfrm>
            <a:prstGeom prst="roundRect">
              <a:avLst/>
            </a:prstGeom>
            <a:noFill/>
            <a:ln w="28575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7583" y="5439241"/>
              <a:ext cx="168124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 South Pole is in Antarctica.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6508" y="3568725"/>
              <a:ext cx="181069" cy="181069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0"/>
              <a:endCxn id="26" idx="0"/>
            </p:cNvCxnSpPr>
            <p:nvPr/>
          </p:nvCxnSpPr>
          <p:spPr>
            <a:xfrm>
              <a:off x="6797043" y="3568725"/>
              <a:ext cx="11161" cy="1763768"/>
            </a:xfrm>
            <a:prstGeom prst="line">
              <a:avLst/>
            </a:prstGeom>
            <a:ln w="28575">
              <a:solidFill>
                <a:srgbClr val="EA5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4501637" y="4609621"/>
            <a:ext cx="571" cy="105306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0357" y="2405558"/>
            <a:ext cx="572" cy="58262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99397" y="2350455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51871" y="2387459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62660" y="4478099"/>
            <a:ext cx="629011" cy="1650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39895" y="5274038"/>
            <a:ext cx="0" cy="372327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20476" y="4400748"/>
            <a:ext cx="1344761" cy="128321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4144" y="2017227"/>
            <a:ext cx="1885060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North America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0" y="4272724"/>
            <a:ext cx="1180726" cy="700011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America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68386" y="2026082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1564" y="5634030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0111" y="5646365"/>
            <a:ext cx="1460647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Australasia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59345" y="2026082"/>
            <a:ext cx="871446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6392" y="5646366"/>
            <a:ext cx="1290669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Antarctica</a:t>
            </a:r>
          </a:p>
        </p:txBody>
      </p:sp>
      <p:sp>
        <p:nvSpPr>
          <p:cNvPr id="52" name="Oval 51"/>
          <p:cNvSpPr/>
          <p:nvPr/>
        </p:nvSpPr>
        <p:spPr>
          <a:xfrm>
            <a:off x="4441872" y="452022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082124" y="521427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010506" y="4346892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039632" y="3133231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38149" y="293539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488776" y="313750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015763" y="4418335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err="1">
                <a:latin typeface="+mn-lt"/>
              </a:rPr>
              <a:t>Byline</a:t>
            </a:r>
            <a:endParaRPr lang="en-GB" altLang="en-US" sz="3600" dirty="0">
              <a:latin typeface="+mn-lt"/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466725" y="1627188"/>
            <a:ext cx="5080000" cy="4379912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955675" y="2441575"/>
            <a:ext cx="4119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3050" y="3473450"/>
            <a:ext cx="2928938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06625" y="4597400"/>
            <a:ext cx="1619250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7525" y="1778000"/>
            <a:ext cx="2262188" cy="495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Headline and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byline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4" name="TextBox 19"/>
          <p:cNvSpPr txBox="1">
            <a:spLocks noChangeArrowheads="1"/>
          </p:cNvSpPr>
          <p:nvPr/>
        </p:nvSpPr>
        <p:spPr bwMode="auto">
          <a:xfrm>
            <a:off x="1320800" y="2768600"/>
            <a:ext cx="332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Lead</a:t>
            </a:r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1320800" y="3808413"/>
            <a:ext cx="332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Body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1328738" y="4937125"/>
            <a:ext cx="3322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49713" y="1778000"/>
            <a:ext cx="244316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0288" y="3105150"/>
            <a:ext cx="3649662" cy="29876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For a good </a:t>
            </a:r>
            <a:r>
              <a:rPr lang="en-GB" dirty="0" err="1">
                <a:latin typeface="+mn-lt"/>
              </a:rPr>
              <a:t>byline</a:t>
            </a:r>
            <a:r>
              <a:rPr lang="en-GB" dirty="0">
                <a:latin typeface="+mn-lt"/>
              </a:rPr>
              <a:t>, you need: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writer’s name;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writer’s speciality (for example, Sports reporter, Food correspondent, Crime editor, Deputy politic editor, Senior fashion reporter);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 link to the writer’s Twitter account (for example, @</a:t>
            </a:r>
            <a:r>
              <a:rPr lang="en-GB" dirty="0" err="1">
                <a:latin typeface="+mn-lt"/>
              </a:rPr>
              <a:t>dgoodman</a:t>
            </a:r>
            <a:r>
              <a:rPr lang="en-GB" dirty="0">
                <a:latin typeface="+mn-lt"/>
              </a:rPr>
              <a:t>).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92875" y="1778000"/>
            <a:ext cx="0" cy="13271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60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Lead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466725" y="1627188"/>
            <a:ext cx="4710113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06475" y="2508250"/>
            <a:ext cx="3649663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649413" y="1803400"/>
            <a:ext cx="2301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Headline and </a:t>
            </a:r>
            <a:r>
              <a:rPr lang="en-GB" altLang="en-US" dirty="0" err="1">
                <a:latin typeface="+mn-lt"/>
              </a:rPr>
              <a:t>byline</a:t>
            </a:r>
            <a:endParaRPr lang="en-GB" alt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2688" y="2832100"/>
            <a:ext cx="666750" cy="3683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Lead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1268413" y="3744913"/>
            <a:ext cx="307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Body</a:t>
            </a:r>
          </a:p>
        </p:txBody>
      </p:sp>
      <p:sp>
        <p:nvSpPr>
          <p:cNvPr id="15369" name="TextBox 21"/>
          <p:cNvSpPr txBox="1">
            <a:spLocks noChangeArrowheads="1"/>
          </p:cNvSpPr>
          <p:nvPr/>
        </p:nvSpPr>
        <p:spPr bwMode="auto">
          <a:xfrm>
            <a:off x="1244600" y="4668838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Tail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19438" y="2830513"/>
            <a:ext cx="2136775" cy="952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275" y="1973263"/>
            <a:ext cx="3190875" cy="42195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>
              <a:defRPr/>
            </a:pPr>
            <a:r>
              <a:rPr lang="en-GB" sz="1600" dirty="0">
                <a:latin typeface="+mn-lt"/>
              </a:rPr>
              <a:t>For a good lead paragraph, you need to;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Make the paragraph short and snappy so that it briefly explains what has happened;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Ensure that, even if the reader stopped reading at this point, they would still know roughly what happened;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Use past tense in most cases;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+mn-lt"/>
              </a:rPr>
              <a:t>Make sure the first paragraph answers as many of these six questions as you can – </a:t>
            </a:r>
          </a:p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Who? What? Where? Why? When? How</a:t>
            </a:r>
            <a:r>
              <a:rPr lang="en-GB" dirty="0">
                <a:latin typeface="+mn-lt"/>
              </a:rPr>
              <a:t>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68513" y="4395788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59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3060700" y="4946650"/>
            <a:ext cx="1666875" cy="1252538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Be sure to use correct punctuation for quotes!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65138" y="4311650"/>
            <a:ext cx="2017712" cy="19780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Having quotes from witnesses or experts</a:t>
            </a:r>
          </a:p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will make your report more credible and interesting.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Body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466725" y="1627188"/>
            <a:ext cx="4710113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06475" y="2508250"/>
            <a:ext cx="3649663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7"/>
          <p:cNvSpPr txBox="1">
            <a:spLocks noChangeArrowheads="1"/>
          </p:cNvSpPr>
          <p:nvPr/>
        </p:nvSpPr>
        <p:spPr bwMode="auto">
          <a:xfrm>
            <a:off x="1616075" y="1820863"/>
            <a:ext cx="23606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Headline and </a:t>
            </a:r>
            <a:r>
              <a:rPr lang="en-GB" altLang="en-US" dirty="0" err="1">
                <a:latin typeface="+mn-lt"/>
              </a:rPr>
              <a:t>byline</a:t>
            </a:r>
            <a:endParaRPr lang="en-GB" altLang="en-US" dirty="0">
              <a:latin typeface="+mn-lt"/>
            </a:endParaRP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2452688" y="2840038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Lead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8713" y="3756025"/>
            <a:ext cx="773112" cy="369888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Body</a:t>
            </a:r>
          </a:p>
        </p:txBody>
      </p:sp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1244600" y="4668838"/>
            <a:ext cx="308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Tail</a:t>
            </a:r>
          </a:p>
        </p:txBody>
      </p:sp>
      <p:cxnSp>
        <p:nvCxnSpPr>
          <p:cNvPr id="5" name="Straight Connector 4"/>
          <p:cNvCxnSpPr>
            <a:endCxn id="13" idx="1"/>
          </p:cNvCxnSpPr>
          <p:nvPr/>
        </p:nvCxnSpPr>
        <p:spPr>
          <a:xfrm>
            <a:off x="3133725" y="3752850"/>
            <a:ext cx="2109788" cy="317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3513" y="1292225"/>
            <a:ext cx="3273425" cy="49276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For a good body section, you need to: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Add more information and detail to your lead paragraph;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Include background information, evidence, facts and quotes from people involved in or connected to the event/story;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Continue to write in order of importance, putting the most important information in the first few paragraphs of the body section.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68513" y="4395788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0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515938" y="3697288"/>
            <a:ext cx="1835150" cy="2592387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This ‘Tail’ information can be useful but is not always needed. It tends to be the least important information in the report.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423863" y="5048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Tail</a:t>
            </a:r>
          </a:p>
        </p:txBody>
      </p:sp>
      <p:sp>
        <p:nvSpPr>
          <p:cNvPr id="2" name="Isosceles Triangle 1"/>
          <p:cNvSpPr/>
          <p:nvPr/>
        </p:nvSpPr>
        <p:spPr>
          <a:xfrm rot="10800000">
            <a:off x="627063" y="1627188"/>
            <a:ext cx="4708525" cy="4060825"/>
          </a:xfrm>
          <a:prstGeom prst="triangle">
            <a:avLst/>
          </a:prstGeom>
          <a:gradFill flip="none" rotWithShape="1">
            <a:gsLst>
              <a:gs pos="0">
                <a:srgbClr val="18A0DB">
                  <a:shade val="30000"/>
                  <a:satMod val="115000"/>
                </a:srgbClr>
              </a:gs>
              <a:gs pos="50000">
                <a:srgbClr val="18A0DB">
                  <a:shade val="67500"/>
                  <a:satMod val="115000"/>
                </a:srgbClr>
              </a:gs>
              <a:gs pos="100000">
                <a:srgbClr val="18A0D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66813" y="2508250"/>
            <a:ext cx="3648075" cy="19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82750" y="3465513"/>
            <a:ext cx="2570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7"/>
          <p:cNvSpPr txBox="1">
            <a:spLocks noChangeArrowheads="1"/>
          </p:cNvSpPr>
          <p:nvPr/>
        </p:nvSpPr>
        <p:spPr bwMode="auto">
          <a:xfrm>
            <a:off x="1774825" y="1812925"/>
            <a:ext cx="2293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Headline and </a:t>
            </a:r>
            <a:r>
              <a:rPr lang="en-GB" altLang="en-US" dirty="0" err="1">
                <a:latin typeface="+mn-lt"/>
              </a:rPr>
              <a:t>byline</a:t>
            </a:r>
            <a:endParaRPr lang="en-GB" altLang="en-US" dirty="0">
              <a:latin typeface="+mn-lt"/>
            </a:endParaRPr>
          </a:p>
        </p:txBody>
      </p: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2611438" y="2840038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Lead</a:t>
            </a:r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2597150" y="3697288"/>
            <a:ext cx="73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>
              <a:defRPr/>
            </a:pPr>
            <a:r>
              <a:rPr lang="en-GB" altLang="en-US" dirty="0">
                <a:latin typeface="+mn-lt"/>
              </a:rPr>
              <a:t>Body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0488" y="4591050"/>
            <a:ext cx="684212" cy="36988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94063" y="4591050"/>
            <a:ext cx="2106612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00675" y="1619250"/>
            <a:ext cx="3057525" cy="462121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lIns="108000" tIns="108000" rIns="108000" bIns="108000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For a good tail section: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Give the reader the opportunity to gain additional information if they are particularly interested in the topic of the news report;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Include links to previous news reports or useful websites;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Include a final quote from a witness or expert that helps to sum up the story or that could hint at what might happen next.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227263" y="4395788"/>
            <a:ext cx="1497012" cy="7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7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3" y="1452916"/>
            <a:ext cx="8918007" cy="500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9750" y="1311963"/>
            <a:ext cx="3285118" cy="3260037"/>
          </a:xfrm>
          <a:prstGeom prst="roundRect">
            <a:avLst>
              <a:gd name="adj" fmla="val 4971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Antarctica is the coldest, driest and windiest continent on Earth.</a:t>
            </a:r>
          </a:p>
          <a:p>
            <a:endParaRPr lang="en-GB" dirty="0"/>
          </a:p>
          <a:p>
            <a:r>
              <a:rPr lang="en-GB" dirty="0"/>
              <a:t>Although it is covered in ice and snow, it is dry because it hardly ever rains.</a:t>
            </a:r>
          </a:p>
          <a:p>
            <a:endParaRPr lang="en-GB" dirty="0"/>
          </a:p>
          <a:p>
            <a:r>
              <a:rPr lang="en-GB" dirty="0"/>
              <a:t>It is very difficult for plants and animals to survive here.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3419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01" b="-9939"/>
          <a:stretch/>
        </p:blipFill>
        <p:spPr>
          <a:xfrm>
            <a:off x="4572000" y="1301876"/>
            <a:ext cx="4204010" cy="4732835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5887843"/>
            <a:ext cx="8629650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For thousands and thousands of years, no humans had ever been </a:t>
            </a:r>
            <a:br>
              <a:rPr lang="en-GB" dirty="0"/>
            </a:br>
            <a:r>
              <a:rPr lang="en-GB" dirty="0"/>
              <a:t>to Antarctica.</a:t>
            </a:r>
          </a:p>
          <a:p>
            <a:endParaRPr lang="en-GB" dirty="0"/>
          </a:p>
          <a:p>
            <a:r>
              <a:rPr lang="en-GB" dirty="0"/>
              <a:t>They weren’t even sure it existed!</a:t>
            </a:r>
          </a:p>
          <a:p>
            <a:endParaRPr lang="en-GB" dirty="0"/>
          </a:p>
          <a:p>
            <a:r>
              <a:rPr lang="en-GB" dirty="0"/>
              <a:t>In the 18</a:t>
            </a:r>
            <a:r>
              <a:rPr lang="en-GB" baseline="30000" dirty="0"/>
              <a:t>th </a:t>
            </a:r>
            <a:r>
              <a:rPr lang="en-GB" dirty="0"/>
              <a:t>and 19</a:t>
            </a:r>
            <a:r>
              <a:rPr lang="en-GB" baseline="30000" dirty="0"/>
              <a:t>th</a:t>
            </a:r>
            <a:r>
              <a:rPr lang="en-GB" dirty="0"/>
              <a:t> centuries, many brave explorers tried to find it.</a:t>
            </a:r>
          </a:p>
          <a:p>
            <a:endParaRPr lang="en-GB" dirty="0"/>
          </a:p>
          <a:p>
            <a:r>
              <a:rPr lang="en-GB" dirty="0"/>
              <a:t>Eventually, humans found Antarctica!</a:t>
            </a:r>
          </a:p>
          <a:p>
            <a:endParaRPr lang="en-GB" dirty="0"/>
          </a:p>
          <a:p>
            <a:r>
              <a:rPr lang="en-GB" dirty="0"/>
              <a:t>Once it was discovered, the </a:t>
            </a:r>
            <a:br>
              <a:rPr lang="en-GB" dirty="0"/>
            </a:br>
            <a:r>
              <a:rPr lang="en-GB" dirty="0"/>
              <a:t>next challenge was to reach </a:t>
            </a:r>
            <a:br>
              <a:rPr lang="en-GB" dirty="0"/>
            </a:br>
            <a:r>
              <a:rPr lang="en-GB" dirty="0"/>
              <a:t>the South Pole.</a:t>
            </a:r>
          </a:p>
        </p:txBody>
      </p:sp>
    </p:spTree>
    <p:extLst>
      <p:ext uri="{BB962C8B-B14F-4D97-AF65-F5344CB8AC3E}">
        <p14:creationId xmlns:p14="http://schemas.microsoft.com/office/powerpoint/2010/main" val="994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580" y="1473201"/>
            <a:ext cx="78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about the explorers who tried to reach the South Pole. Write a newspaper article about a successful team of explorers. Use the slides to help you.</a:t>
            </a:r>
          </a:p>
          <a:p>
            <a:endParaRPr lang="en-GB" dirty="0"/>
          </a:p>
          <a:p>
            <a:r>
              <a:rPr lang="en-GB" dirty="0"/>
              <a:t>Make sure your report looks like a newspaper article</a:t>
            </a:r>
          </a:p>
          <a:p>
            <a:endParaRPr lang="en-GB" dirty="0"/>
          </a:p>
          <a:p>
            <a:r>
              <a:rPr lang="en-GB" dirty="0"/>
              <a:t>Does it have all the important features.</a:t>
            </a:r>
          </a:p>
          <a:p>
            <a:endParaRPr lang="en-GB" dirty="0"/>
          </a:p>
          <a:p>
            <a:r>
              <a:rPr lang="en-GB" dirty="0"/>
              <a:t>You might want to make yourself some notes as you go through the slides.</a:t>
            </a:r>
          </a:p>
          <a:p>
            <a:endParaRPr lang="en-GB" dirty="0"/>
          </a:p>
          <a:p>
            <a:r>
              <a:rPr lang="en-GB" dirty="0"/>
              <a:t>Perhaps you could find extra information and pictures of your own using the internet?</a:t>
            </a:r>
          </a:p>
          <a:p>
            <a:endParaRPr lang="en-GB" dirty="0"/>
          </a:p>
          <a:p>
            <a:r>
              <a:rPr lang="en-GB" dirty="0"/>
              <a:t>Useful link:</a:t>
            </a:r>
          </a:p>
          <a:p>
            <a:r>
              <a:rPr lang="en-GB">
                <a:hlinkClick r:id="rId2"/>
              </a:rPr>
              <a:t>https://www.bbc.co.uk/teach/class-clips-video/ks2-robert-falcon-scott/zdhdgwx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44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0" y="2282079"/>
            <a:ext cx="2359595" cy="35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13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04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87955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4764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6382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Wilson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Reaching the South Pole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1902, Robert Scott, Edward Wilson and Ernest Shackleton set off to try to find the South Pole on the Discovery Expedition.</a:t>
            </a:r>
          </a:p>
        </p:txBody>
      </p:sp>
    </p:spTree>
    <p:extLst>
      <p:ext uri="{BB962C8B-B14F-4D97-AF65-F5344CB8AC3E}">
        <p14:creationId xmlns:p14="http://schemas.microsoft.com/office/powerpoint/2010/main" val="63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81" r="-242" b="-589"/>
          <a:stretch/>
        </p:blipFill>
        <p:spPr>
          <a:xfrm>
            <a:off x="3773712" y="1359990"/>
            <a:ext cx="4968844" cy="238682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73712" y="3543222"/>
            <a:ext cx="5082659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12" y="3590692"/>
            <a:ext cx="5082659" cy="2855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Discovery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2152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travelled on a sledge pulled by dogs.</a:t>
            </a:r>
          </a:p>
          <a:p>
            <a:endParaRPr lang="en-GB" dirty="0"/>
          </a:p>
          <a:p>
            <a:r>
              <a:rPr lang="en-GB" dirty="0"/>
              <a:t>They reached further south than anyone had before!</a:t>
            </a:r>
          </a:p>
          <a:p>
            <a:endParaRPr lang="en-GB" dirty="0"/>
          </a:p>
          <a:p>
            <a:r>
              <a:rPr lang="en-GB" dirty="0"/>
              <a:t>Eventually, they were forced to turn back before reaching the South Pole.</a:t>
            </a:r>
          </a:p>
          <a:p>
            <a:endParaRPr lang="en-GB" dirty="0"/>
          </a:p>
          <a:p>
            <a:r>
              <a:rPr lang="en-GB" dirty="0"/>
              <a:t>By the time they returned to their ship, the explorers were all suffering from scurvy and frostbite.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077" y="1448060"/>
            <a:ext cx="3441765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87" y="2830271"/>
            <a:ext cx="1939876" cy="29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88" y="1739871"/>
            <a:ext cx="4488158" cy="333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1908, Ernest Shackleton made another attempt to reach the South Pole on the Nimrod Expedition.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2634" y="5296292"/>
            <a:ext cx="45411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Alongside him were Frank Wild, </a:t>
            </a:r>
            <a:br>
              <a:rPr lang="en-GB" dirty="0"/>
            </a:br>
            <a:r>
              <a:rPr lang="en-GB" dirty="0"/>
              <a:t>Eric Marshall and Jameson Adams.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7956" y="6022517"/>
            <a:ext cx="4285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spot their sledge dogs?</a:t>
            </a:r>
          </a:p>
        </p:txBody>
      </p:sp>
    </p:spTree>
    <p:extLst>
      <p:ext uri="{BB962C8B-B14F-4D97-AF65-F5344CB8AC3E}">
        <p14:creationId xmlns:p14="http://schemas.microsoft.com/office/powerpoint/2010/main" val="1542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775</TotalTime>
  <Words>1605</Words>
  <Application>Microsoft Office PowerPoint</Application>
  <PresentationFormat>On-screen Show (4:3)</PresentationFormat>
  <Paragraphs>211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newspaper report needs to…</vt:lpstr>
      <vt:lpstr>The Essentials First</vt:lpstr>
      <vt:lpstr>Structure of a newspaper report</vt:lpstr>
      <vt:lpstr>Headline</vt:lpstr>
      <vt:lpstr>Byline</vt:lpstr>
      <vt:lpstr>Lead</vt:lpstr>
      <vt:lpstr>Body</vt:lpstr>
      <vt:lpstr>Tail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Lynsey Gregory</cp:lastModifiedBy>
  <cp:revision>47</cp:revision>
  <dcterms:created xsi:type="dcterms:W3CDTF">2019-12-04T11:03:28Z</dcterms:created>
  <dcterms:modified xsi:type="dcterms:W3CDTF">2020-05-10T09:41:10Z</dcterms:modified>
</cp:coreProperties>
</file>