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69" r:id="rId5"/>
    <p:sldId id="270" r:id="rId6"/>
    <p:sldId id="271" r:id="rId7"/>
    <p:sldId id="272" r:id="rId8"/>
    <p:sldId id="273" r:id="rId9"/>
    <p:sldId id="274" r:id="rId10"/>
    <p:sldId id="275" r:id="rId11"/>
    <p:sldId id="267"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384E94-12AB-49DD-91FB-E0A02D2039EC}"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201036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84E94-12AB-49DD-91FB-E0A02D2039EC}"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31823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84E94-12AB-49DD-91FB-E0A02D2039EC}"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269426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84E94-12AB-49DD-91FB-E0A02D2039EC}"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2660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84E94-12AB-49DD-91FB-E0A02D2039EC}"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333666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384E94-12AB-49DD-91FB-E0A02D2039EC}"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227275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384E94-12AB-49DD-91FB-E0A02D2039EC}"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380850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384E94-12AB-49DD-91FB-E0A02D2039EC}"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112289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84E94-12AB-49DD-91FB-E0A02D2039EC}"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133112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384E94-12AB-49DD-91FB-E0A02D2039EC}"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155661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384E94-12AB-49DD-91FB-E0A02D2039EC}"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7D2FD8-102B-42A6-A890-2100CBC68A03}" type="slidenum">
              <a:rPr lang="en-GB" smtClean="0"/>
              <a:t>‹#›</a:t>
            </a:fld>
            <a:endParaRPr lang="en-GB"/>
          </a:p>
        </p:txBody>
      </p:sp>
    </p:spTree>
    <p:extLst>
      <p:ext uri="{BB962C8B-B14F-4D97-AF65-F5344CB8AC3E}">
        <p14:creationId xmlns:p14="http://schemas.microsoft.com/office/powerpoint/2010/main" val="227581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82000">
              <a:schemeClr val="bg1"/>
            </a:gs>
            <a:gs pos="86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84E94-12AB-49DD-91FB-E0A02D2039EC}" type="datetimeFigureOut">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D2FD8-102B-42A6-A890-2100CBC68A03}" type="slidenum">
              <a:rPr lang="en-GB" smtClean="0"/>
              <a:t>‹#›</a:t>
            </a:fld>
            <a:endParaRPr lang="en-GB"/>
          </a:p>
        </p:txBody>
      </p:sp>
    </p:spTree>
    <p:extLst>
      <p:ext uri="{BB962C8B-B14F-4D97-AF65-F5344CB8AC3E}">
        <p14:creationId xmlns:p14="http://schemas.microsoft.com/office/powerpoint/2010/main" val="1646453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ocket_watch"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www.pngall.com/suitcase-pn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uk/url?sa=i&amp;rct=j&amp;q=&amp;esrc=s&amp;source=images&amp;cd=&amp;cad=rja&amp;uact=8&amp;ved=0ahUKEwiq7euR4KbTAhWDzRoKHcXJCH4QjRwIBw&amp;url=http://news.bbc.co.uk/2/hi/8266883.stm&amp;psig=AFQjCNGqj2sOrRs_3F8t0I8RS37AW_6Xrg&amp;ust=14923556405011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international-world-flags-countries-175129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704" y="352924"/>
            <a:ext cx="11526592" cy="5632311"/>
          </a:xfrm>
          <a:prstGeom prst="rect">
            <a:avLst/>
          </a:prstGeom>
          <a:noFill/>
        </p:spPr>
        <p:txBody>
          <a:bodyPr wrap="square" lIns="91440" tIns="45720" rIns="91440" bIns="45720">
            <a:spAutoFit/>
          </a:bodyPr>
          <a:lstStyle/>
          <a:p>
            <a:r>
              <a:rPr lang="en-US" sz="2400" b="1" u="sng"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Date Week beginning 15/6/2020</a:t>
            </a:r>
          </a:p>
          <a:p>
            <a:endParaRPr lang="en-US" sz="2400" b="1" u="sng" dirty="0">
              <a:ln w="0"/>
              <a:effectLst>
                <a:outerShdw blurRad="38100" dist="19050" dir="2700000" algn="tl" rotWithShape="0">
                  <a:schemeClr val="dk1">
                    <a:alpha val="40000"/>
                  </a:schemeClr>
                </a:outerShdw>
              </a:effectLst>
              <a:latin typeface="Comic Sans MS" panose="030F0702030302020204" pitchFamily="66" charset="0"/>
            </a:endParaRPr>
          </a:p>
          <a:p>
            <a:pPr algn="ctr"/>
            <a:r>
              <a:rPr lang="en-US" sz="2400" b="1" u="sng" dirty="0">
                <a:ln w="0"/>
                <a:effectLst>
                  <a:outerShdw blurRad="38100" dist="19050" dir="2700000" algn="tl" rotWithShape="0">
                    <a:schemeClr val="dk1">
                      <a:alpha val="40000"/>
                    </a:schemeClr>
                  </a:outerShdw>
                </a:effectLst>
                <a:latin typeface="Comic Sans MS" panose="030F0702030302020204" pitchFamily="66" charset="0"/>
              </a:rPr>
              <a:t>Time Zones</a:t>
            </a:r>
            <a:endParaRPr lang="en-US" sz="2400" b="1" u="sng"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a:p>
            <a:pPr algn="ctr"/>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pPr algn="ctr"/>
            <a:endParaRPr lang="en-US" sz="2400" b="1"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a:p>
            <a:r>
              <a:rPr lang="en-US" sz="2400" b="1" u="sng" dirty="0">
                <a:ln w="0"/>
                <a:effectLst>
                  <a:outerShdw blurRad="38100" dist="19050" dir="2700000" algn="tl" rotWithShape="0">
                    <a:schemeClr val="dk1">
                      <a:alpha val="40000"/>
                    </a:schemeClr>
                  </a:outerShdw>
                </a:effectLst>
                <a:latin typeface="Comic Sans MS" panose="030F0702030302020204" pitchFamily="66" charset="0"/>
              </a:rPr>
              <a:t>L.O To be able to understand different time zones.</a:t>
            </a:r>
          </a:p>
          <a:p>
            <a:endParaRPr lang="en-US" sz="2400" b="1" u="sng"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a:p>
            <a:endParaRPr lang="en-US" sz="2400" b="1" u="sng"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S.C:</a:t>
            </a:r>
          </a:p>
          <a:p>
            <a:endParaRPr lang="en-US" sz="2400" b="1"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a:p>
            <a:pPr marL="342900" indent="-342900">
              <a:buFont typeface="Arial" panose="020B0604020202020204" pitchFamily="34" charset="0"/>
              <a:buChar char="•"/>
            </a:pPr>
            <a:r>
              <a:rPr lang="en-US" sz="2400" b="1" dirty="0">
                <a:ln w="0"/>
                <a:effectLst>
                  <a:outerShdw blurRad="38100" dist="19050" dir="2700000" algn="tl" rotWithShape="0">
                    <a:schemeClr val="dk1">
                      <a:alpha val="40000"/>
                    </a:schemeClr>
                  </a:outerShdw>
                </a:effectLst>
                <a:latin typeface="Comic Sans MS" panose="030F0702030302020204" pitchFamily="66" charset="0"/>
              </a:rPr>
              <a:t>Identify what GMT means</a:t>
            </a:r>
          </a:p>
          <a:p>
            <a:pPr marL="342900" indent="-342900">
              <a:buFont typeface="Arial" panose="020B0604020202020204" pitchFamily="34" charset="0"/>
              <a:buChar char="•"/>
            </a:pPr>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pPr marL="342900" indent="-342900">
              <a:buFont typeface="Arial" panose="020B0604020202020204" pitchFamily="34" charset="0"/>
              <a:buChar char="•"/>
            </a:pPr>
            <a:r>
              <a:rPr lang="en-US" sz="2400" b="1" dirty="0">
                <a:ln w="0"/>
                <a:effectLst>
                  <a:outerShdw blurRad="38100" dist="19050" dir="2700000" algn="tl" rotWithShape="0">
                    <a:schemeClr val="dk1">
                      <a:alpha val="40000"/>
                    </a:schemeClr>
                  </a:outerShdw>
                </a:effectLst>
                <a:latin typeface="Comic Sans MS" panose="030F0702030302020204" pitchFamily="66" charset="0"/>
              </a:rPr>
              <a:t>Explain why we have time zones</a:t>
            </a:r>
          </a:p>
          <a:p>
            <a:pPr marL="342900" indent="-342900">
              <a:buFont typeface="Arial" panose="020B0604020202020204" pitchFamily="34" charset="0"/>
              <a:buChar char="•"/>
            </a:pPr>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pPr marL="342900" indent="-342900">
              <a:buFont typeface="Arial" panose="020B0604020202020204" pitchFamily="34" charset="0"/>
              <a:buChar char="•"/>
            </a:pPr>
            <a:r>
              <a:rPr lang="en-US" sz="2400" b="1" dirty="0">
                <a:ln w="0"/>
                <a:effectLst>
                  <a:outerShdw blurRad="38100" dist="19050" dir="2700000" algn="tl" rotWithShape="0">
                    <a:schemeClr val="dk1">
                      <a:alpha val="40000"/>
                    </a:schemeClr>
                  </a:outerShdw>
                </a:effectLst>
                <a:latin typeface="Comic Sans MS" panose="030F0702030302020204" pitchFamily="66" charset="0"/>
              </a:rPr>
              <a:t>Locate countries with more than one time zone</a:t>
            </a:r>
            <a:endParaRPr lang="en-US" sz="2400" b="1"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218367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62333"/>
            <a:ext cx="12190476" cy="6733333"/>
          </a:xfrm>
          <a:prstGeom prst="rect">
            <a:avLst/>
          </a:prstGeom>
        </p:spPr>
      </p:pic>
    </p:spTree>
    <p:extLst>
      <p:ext uri="{BB962C8B-B14F-4D97-AF65-F5344CB8AC3E}">
        <p14:creationId xmlns:p14="http://schemas.microsoft.com/office/powerpoint/2010/main" val="21471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365" y="334851"/>
            <a:ext cx="11372045" cy="7355860"/>
          </a:xfrm>
          <a:prstGeom prst="rect">
            <a:avLst/>
          </a:prstGeom>
          <a:noFill/>
        </p:spPr>
        <p:txBody>
          <a:bodyPr wrap="square" lIns="91440" tIns="45720" rIns="91440" bIns="45720">
            <a:spAutoFit/>
          </a:bodyPr>
          <a:lstStyle/>
          <a:p>
            <a:pPr algn="ctr"/>
            <a:r>
              <a:rPr lang="en-GB" sz="2400" b="1" u="sng"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Activity Time.</a:t>
            </a:r>
          </a:p>
          <a:p>
            <a:endParaRPr lang="en-US" sz="16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What time is it now? Work out the time difference for the countries below:</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Egypt</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India </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Japan</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Peru  </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Italy</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Russia</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Canada</a:t>
            </a: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US" sz="2400" b="1" dirty="0">
                <a:ln w="0"/>
                <a:effectLst>
                  <a:outerShdw blurRad="38100" dist="19050" dir="2700000" algn="tl" rotWithShape="0">
                    <a:schemeClr val="dk1">
                      <a:alpha val="40000"/>
                    </a:schemeClr>
                  </a:outerShdw>
                </a:effectLst>
                <a:latin typeface="Comic Sans MS" panose="030F0702030302020204" pitchFamily="66" charset="0"/>
              </a:rPr>
              <a:t>Australia </a:t>
            </a:r>
          </a:p>
        </p:txBody>
      </p:sp>
    </p:spTree>
    <p:extLst>
      <p:ext uri="{BB962C8B-B14F-4D97-AF65-F5344CB8AC3E}">
        <p14:creationId xmlns:p14="http://schemas.microsoft.com/office/powerpoint/2010/main" val="239920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E4EB7D-4D8F-4119-88F0-33A445E7F61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14130" y="3209059"/>
            <a:ext cx="4919870" cy="3279913"/>
          </a:xfrm>
          <a:prstGeom prst="rect">
            <a:avLst/>
          </a:prstGeom>
        </p:spPr>
      </p:pic>
      <p:pic>
        <p:nvPicPr>
          <p:cNvPr id="4" name="Picture 3">
            <a:extLst>
              <a:ext uri="{FF2B5EF4-FFF2-40B4-BE49-F238E27FC236}">
                <a16:creationId xmlns:a16="http://schemas.microsoft.com/office/drawing/2014/main" id="{18F0161F-BC9A-48C6-9623-5474814CF38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858001" y="2427137"/>
            <a:ext cx="4923182" cy="4430863"/>
          </a:xfrm>
          <a:prstGeom prst="rect">
            <a:avLst/>
          </a:prstGeom>
        </p:spPr>
      </p:pic>
      <p:sp>
        <p:nvSpPr>
          <p:cNvPr id="5" name="TextBox 4">
            <a:extLst>
              <a:ext uri="{FF2B5EF4-FFF2-40B4-BE49-F238E27FC236}">
                <a16:creationId xmlns:a16="http://schemas.microsoft.com/office/drawing/2014/main" id="{C2651DD6-5A3C-477B-8B9A-D5620269ACF2}"/>
              </a:ext>
            </a:extLst>
          </p:cNvPr>
          <p:cNvSpPr txBox="1"/>
          <p:nvPr/>
        </p:nvSpPr>
        <p:spPr>
          <a:xfrm>
            <a:off x="2286000" y="6927584"/>
            <a:ext cx="5744817" cy="230832"/>
          </a:xfrm>
          <a:prstGeom prst="rect">
            <a:avLst/>
          </a:prstGeom>
          <a:noFill/>
        </p:spPr>
        <p:txBody>
          <a:bodyPr wrap="square" rtlCol="0">
            <a:spAutoFit/>
          </a:bodyPr>
          <a:lstStyle/>
          <a:p>
            <a:r>
              <a:rPr lang="en-GB" sz="900">
                <a:hlinkClick r:id="rId5" tooltip="http://www.pngall.com/suitcase-png"/>
              </a:rPr>
              <a:t>This Photo</a:t>
            </a:r>
            <a:r>
              <a:rPr lang="en-GB" sz="900"/>
              <a:t> by Unknown Author is licensed under </a:t>
            </a:r>
            <a:r>
              <a:rPr lang="en-GB" sz="900">
                <a:hlinkClick r:id="rId6" tooltip="https://creativecommons.org/licenses/by-nc/3.0/"/>
              </a:rPr>
              <a:t>CC BY-NC</a:t>
            </a:r>
            <a:endParaRPr lang="en-GB" sz="900"/>
          </a:p>
        </p:txBody>
      </p:sp>
      <p:sp>
        <p:nvSpPr>
          <p:cNvPr id="2" name="TextBox 1">
            <a:extLst>
              <a:ext uri="{FF2B5EF4-FFF2-40B4-BE49-F238E27FC236}">
                <a16:creationId xmlns:a16="http://schemas.microsoft.com/office/drawing/2014/main" id="{2F3B8580-7F8B-4F4B-A313-95189517BE0C}"/>
              </a:ext>
            </a:extLst>
          </p:cNvPr>
          <p:cNvSpPr txBox="1"/>
          <p:nvPr/>
        </p:nvSpPr>
        <p:spPr>
          <a:xfrm>
            <a:off x="689113" y="17761"/>
            <a:ext cx="11383618" cy="3754874"/>
          </a:xfrm>
          <a:prstGeom prst="rect">
            <a:avLst/>
          </a:prstGeom>
          <a:noFill/>
        </p:spPr>
        <p:txBody>
          <a:bodyPr wrap="square" rtlCol="0">
            <a:spAutoFit/>
          </a:bodyPr>
          <a:lstStyle/>
          <a:p>
            <a:pPr algn="ctr"/>
            <a:r>
              <a:rPr lang="en-GB" sz="2800" b="1" u="sng" dirty="0"/>
              <a:t>Task 2</a:t>
            </a:r>
          </a:p>
          <a:p>
            <a:pPr algn="ctr"/>
            <a:endParaRPr lang="en-GB" dirty="0"/>
          </a:p>
          <a:p>
            <a:r>
              <a:rPr lang="en-GB" sz="2400" dirty="0"/>
              <a:t>Choose a country that you find interesting. (Needs to be one in a different time zone).  </a:t>
            </a:r>
          </a:p>
          <a:p>
            <a:endParaRPr lang="en-GB" sz="2400" dirty="0"/>
          </a:p>
          <a:p>
            <a:r>
              <a:rPr lang="en-GB" sz="2400" dirty="0"/>
              <a:t>Write down some different tasks you do at different times of the day.  </a:t>
            </a:r>
          </a:p>
          <a:p>
            <a:endParaRPr lang="en-GB" sz="2400" dirty="0"/>
          </a:p>
          <a:p>
            <a:r>
              <a:rPr lang="en-GB" sz="2400" dirty="0"/>
              <a:t>What time would it be at those points in the day of you were living in your chosen country? </a:t>
            </a:r>
          </a:p>
          <a:p>
            <a:endParaRPr lang="en-GB" sz="2400" dirty="0"/>
          </a:p>
          <a:p>
            <a:r>
              <a:rPr lang="en-GB" sz="2400" dirty="0"/>
              <a:t>What might you be doing instead?</a:t>
            </a:r>
          </a:p>
        </p:txBody>
      </p:sp>
    </p:spTree>
    <p:extLst>
      <p:ext uri="{BB962C8B-B14F-4D97-AF65-F5344CB8AC3E}">
        <p14:creationId xmlns:p14="http://schemas.microsoft.com/office/powerpoint/2010/main" val="248788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515686"/>
            <a:ext cx="11555335" cy="6555641"/>
          </a:xfrm>
          <a:prstGeom prst="rect">
            <a:avLst/>
          </a:prstGeom>
          <a:noFill/>
        </p:spPr>
        <p:txBody>
          <a:bodyPr wrap="square" lIns="91440" tIns="45720" rIns="91440" bIns="45720">
            <a:spAutoFit/>
          </a:bodyPr>
          <a:lstStyle/>
          <a:p>
            <a:pPr algn="ctr"/>
            <a:r>
              <a:rPr lang="en-GB" sz="2400" b="1" u="sng" dirty="0">
                <a:effectLst>
                  <a:outerShdw blurRad="38100" dist="38100" dir="2700000" algn="tl">
                    <a:srgbClr val="000000">
                      <a:alpha val="43137"/>
                    </a:srgbClr>
                  </a:outerShdw>
                </a:effectLst>
                <a:latin typeface="Comic Sans MS" panose="030F0702030302020204" pitchFamily="66" charset="0"/>
              </a:rPr>
              <a:t>Key Terms</a:t>
            </a:r>
          </a:p>
          <a:p>
            <a:endParaRPr lang="en-GB" sz="2400" b="1" dirty="0">
              <a:effectLst>
                <a:outerShdw blurRad="38100" dist="38100" dir="2700000" algn="tl">
                  <a:srgbClr val="000000">
                    <a:alpha val="43137"/>
                  </a:srgbClr>
                </a:outerShdw>
              </a:effectLst>
              <a:latin typeface="Comic Sans MS" panose="030F0702030302020204" pitchFamily="66" charset="0"/>
            </a:endParaRPr>
          </a:p>
          <a:p>
            <a:endParaRPr lang="en-GB" sz="2400" b="1" dirty="0">
              <a:effectLst>
                <a:outerShdw blurRad="38100" dist="38100" dir="2700000" algn="tl">
                  <a:srgbClr val="000000">
                    <a:alpha val="43137"/>
                  </a:srgbClr>
                </a:outerShdw>
              </a:effectLst>
              <a:latin typeface="Comic Sans MS" panose="030F0702030302020204" pitchFamily="66" charset="0"/>
            </a:endParaRPr>
          </a:p>
          <a:p>
            <a:r>
              <a:rPr lang="en-GB" sz="2400" b="1" dirty="0">
                <a:effectLst>
                  <a:outerShdw blurRad="38100" dist="38100" dir="2700000" algn="tl">
                    <a:srgbClr val="000000">
                      <a:alpha val="43137"/>
                    </a:srgbClr>
                  </a:outerShdw>
                </a:effectLst>
                <a:latin typeface="Comic Sans MS" panose="030F0702030302020204" pitchFamily="66" charset="0"/>
              </a:rPr>
              <a:t>Time zone - A range of longitudes where a common standard time is used.</a:t>
            </a:r>
          </a:p>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GB" sz="2400" b="1" dirty="0">
                <a:ln w="0"/>
                <a:effectLst>
                  <a:outerShdw blurRad="38100" dist="19050" dir="2700000" algn="tl" rotWithShape="0">
                    <a:schemeClr val="dk1">
                      <a:alpha val="40000"/>
                    </a:schemeClr>
                  </a:outerShdw>
                </a:effectLst>
                <a:latin typeface="Comic Sans MS" panose="030F0702030302020204" pitchFamily="66" charset="0"/>
              </a:rPr>
              <a:t>Longitude – The angular distance of a place east or west of the Greenwich meridian. </a:t>
            </a:r>
          </a:p>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GB" sz="2400" b="1" dirty="0">
                <a:ln w="0"/>
                <a:effectLst>
                  <a:outerShdw blurRad="38100" dist="19050" dir="2700000" algn="tl" rotWithShape="0">
                    <a:schemeClr val="dk1">
                      <a:alpha val="40000"/>
                    </a:schemeClr>
                  </a:outerShdw>
                </a:effectLst>
                <a:latin typeface="Comic Sans MS" panose="030F0702030302020204" pitchFamily="66" charset="0"/>
              </a:rPr>
              <a:t>Greenwich meridian – The prime meridian which passes through the Royal Observatory at Greenwich in London. In 1884 it was adopted internationally as the zero of longitude.</a:t>
            </a:r>
          </a:p>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r>
              <a:rPr lang="en-GB" sz="2400" b="1" dirty="0">
                <a:ln w="0"/>
                <a:effectLst>
                  <a:outerShdw blurRad="38100" dist="19050" dir="2700000" algn="tl" rotWithShape="0">
                    <a:schemeClr val="dk1">
                      <a:alpha val="40000"/>
                    </a:schemeClr>
                  </a:outerShdw>
                </a:effectLst>
                <a:latin typeface="Comic Sans MS" panose="030F0702030302020204" pitchFamily="66" charset="0"/>
              </a:rPr>
              <a:t>Meridian – A circle of constant longitude passing through a given place on the earth’s surface and the </a:t>
            </a:r>
            <a:r>
              <a:rPr lang="en-GB" sz="2400" b="1">
                <a:ln w="0"/>
                <a:effectLst>
                  <a:outerShdw blurRad="38100" dist="19050" dir="2700000" algn="tl" rotWithShape="0">
                    <a:schemeClr val="dk1">
                      <a:alpha val="40000"/>
                    </a:schemeClr>
                  </a:outerShdw>
                </a:effectLst>
                <a:latin typeface="Comic Sans MS" panose="030F0702030302020204" pitchFamily="66" charset="0"/>
              </a:rPr>
              <a:t>terrestrial poles.</a:t>
            </a:r>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22030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515686"/>
            <a:ext cx="11555335" cy="1384995"/>
          </a:xfrm>
          <a:prstGeom prst="rect">
            <a:avLst/>
          </a:prstGeom>
          <a:noFill/>
        </p:spPr>
        <p:txBody>
          <a:bodyPr wrap="square" lIns="91440" tIns="45720" rIns="91440" bIns="45720">
            <a:spAutoFit/>
          </a:bodyPr>
          <a:lstStyle/>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pic>
        <p:nvPicPr>
          <p:cNvPr id="1026" name="Picture 2" descr="Image result for greenwich meridi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29" y="247582"/>
            <a:ext cx="11217499" cy="62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8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515686"/>
            <a:ext cx="11555335" cy="3970318"/>
          </a:xfrm>
          <a:prstGeom prst="rect">
            <a:avLst/>
          </a:prstGeom>
          <a:noFill/>
        </p:spPr>
        <p:txBody>
          <a:bodyPr wrap="square" lIns="91440" tIns="45720" rIns="91440" bIns="45720">
            <a:spAutoFit/>
          </a:bodyPr>
          <a:lstStyle/>
          <a:p>
            <a:endParaRPr lang="en-GB" sz="2400" b="1" dirty="0">
              <a:effectLst>
                <a:outerShdw blurRad="38100" dist="38100" dir="2700000" algn="tl">
                  <a:srgbClr val="000000">
                    <a:alpha val="43137"/>
                  </a:srgbClr>
                </a:outerShdw>
              </a:effectLst>
              <a:latin typeface="Comic Sans MS" panose="030F0702030302020204" pitchFamily="66" charset="0"/>
            </a:endParaRPr>
          </a:p>
          <a:p>
            <a:endParaRPr lang="en-GB" sz="2400" b="1" dirty="0">
              <a:effectLst>
                <a:outerShdw blurRad="38100" dist="38100" dir="2700000" algn="tl">
                  <a:srgbClr val="000000">
                    <a:alpha val="43137"/>
                  </a:srgbClr>
                </a:outerShdw>
              </a:effectLst>
              <a:latin typeface="Comic Sans MS" panose="030F0702030302020204" pitchFamily="66" charset="0"/>
            </a:endParaRPr>
          </a:p>
          <a:p>
            <a:r>
              <a:rPr lang="en-GB" sz="2400" b="1" dirty="0">
                <a:effectLst>
                  <a:outerShdw blurRad="38100" dist="38100" dir="2700000" algn="tl">
                    <a:srgbClr val="000000">
                      <a:alpha val="43137"/>
                    </a:srgbClr>
                  </a:outerShdw>
                </a:effectLst>
                <a:latin typeface="Comic Sans MS" panose="030F0702030302020204" pitchFamily="66" charset="0"/>
              </a:rPr>
              <a:t>Why do we need to have different time zones? </a:t>
            </a:r>
          </a:p>
          <a:p>
            <a:endParaRPr lang="en-GB" sz="2400" b="1" dirty="0">
              <a:ln w="0"/>
              <a:effectLst>
                <a:outerShdw blurRad="38100" dist="38100" dir="2700000" algn="tl">
                  <a:srgbClr val="000000">
                    <a:alpha val="43137"/>
                  </a:srgbClr>
                </a:outerShdw>
              </a:effectLst>
              <a:latin typeface="Comic Sans MS" panose="030F0702030302020204" pitchFamily="66" charset="0"/>
            </a:endParaRPr>
          </a:p>
          <a:p>
            <a:endParaRPr lang="en-GB" sz="2400" b="1" dirty="0">
              <a:ln w="0"/>
              <a:effectLst>
                <a:outerShdw blurRad="38100" dist="38100" dir="2700000" algn="tl">
                  <a:srgbClr val="000000">
                    <a:alpha val="43137"/>
                  </a:srgbClr>
                </a:outerShdw>
              </a:effectLst>
              <a:latin typeface="Comic Sans MS" panose="030F0702030302020204" pitchFamily="66" charset="0"/>
            </a:endParaRPr>
          </a:p>
          <a:p>
            <a:endParaRPr lang="en-GB" sz="2400" b="1" dirty="0">
              <a:ln w="0"/>
              <a:effectLst>
                <a:outerShdw blurRad="38100" dist="38100" dir="2700000" algn="tl">
                  <a:srgbClr val="000000">
                    <a:alpha val="43137"/>
                  </a:srgbClr>
                </a:outerShdw>
              </a:effectLst>
              <a:latin typeface="Comic Sans MS" panose="030F0702030302020204" pitchFamily="66" charset="0"/>
            </a:endParaRPr>
          </a:p>
          <a:p>
            <a:r>
              <a:rPr lang="en-GB" sz="2400" b="1" dirty="0">
                <a:ln w="0"/>
                <a:effectLst>
                  <a:outerShdw blurRad="38100" dist="38100" dir="2700000" algn="tl">
                    <a:srgbClr val="000000">
                      <a:alpha val="43137"/>
                    </a:srgbClr>
                  </a:outerShdw>
                </a:effectLst>
                <a:latin typeface="Comic Sans MS" panose="030F0702030302020204" pitchFamily="66" charset="0"/>
              </a:rPr>
              <a:t>Why can’t it be 8pm at the same time across the world?</a:t>
            </a:r>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39528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515686"/>
            <a:ext cx="11555335" cy="6186309"/>
          </a:xfrm>
          <a:prstGeom prst="rect">
            <a:avLst/>
          </a:prstGeom>
          <a:noFill/>
        </p:spPr>
        <p:txBody>
          <a:bodyPr wrap="square" lIns="91440" tIns="45720" rIns="91440" bIns="45720">
            <a:spAutoFit/>
          </a:bodyPr>
          <a:lstStyle/>
          <a:p>
            <a:r>
              <a:rPr lang="en-GB" sz="2400" b="1" dirty="0">
                <a:effectLst>
                  <a:outerShdw blurRad="38100" dist="38100" dir="2700000" algn="tl">
                    <a:srgbClr val="000000">
                      <a:alpha val="43137"/>
                    </a:srgbClr>
                  </a:outerShdw>
                </a:effectLst>
                <a:latin typeface="Comic Sans MS" panose="030F0702030302020204" pitchFamily="66" charset="0"/>
              </a:rPr>
              <a:t>Scottish-born Canadian Sir Sandford Fleming proposed a worldwide system of time zones in 1879. He advocated his system at several international conferences, and is thus credited with the instigation of "the initial effort that led to the adoption of the present time meridians." In 1876, his first proposal was for a global 24-hour clock, conceptually located at the centre of the Earth and not linked to any surface meridian. In 1879 he specified that his universal day would begin at the anti-meridian of Greenwich (180th meridian), while conceding that hourly time zones might have some limited local use. He also proposed his system at the International Meridian Conference in October 1884, but it did not adopt his time zones because they were not within its purview. The conference did adopt a universal day of 24 hours beginning at Greenwich midnight, but specified that it "shall not interfere with the use of local or standard time where desirable".</a:t>
            </a:r>
          </a:p>
          <a:p>
            <a:endParaRPr lang="en-GB"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1420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515686"/>
            <a:ext cx="11555335" cy="3231654"/>
          </a:xfrm>
          <a:prstGeom prst="rect">
            <a:avLst/>
          </a:prstGeom>
          <a:noFill/>
        </p:spPr>
        <p:txBody>
          <a:bodyPr wrap="square" lIns="91440" tIns="45720" rIns="91440" bIns="45720">
            <a:spAutoFit/>
          </a:bodyPr>
          <a:lstStyle/>
          <a:p>
            <a:r>
              <a:rPr lang="en-GB" sz="2400" b="1" dirty="0">
                <a:effectLst>
                  <a:outerShdw blurRad="38100" dist="38100" dir="2700000" algn="tl">
                    <a:srgbClr val="000000">
                      <a:alpha val="43137"/>
                    </a:srgbClr>
                  </a:outerShdw>
                </a:effectLst>
                <a:latin typeface="Comic Sans MS" panose="030F0702030302020204" pitchFamily="66" charset="0"/>
              </a:rPr>
              <a:t>By about 1900, almost all time on Earth was in the form of standard time zones, only some of which used an hourly offset from GMT. Many applied the time at a local astronomical observatory to an entire country, without any reference to GMT. It took many decades before all time on Earth was in the form of time zones referred to some "standard offset" from GMT/UTC. By 1929, most major countries had adopted hourly time zones.</a:t>
            </a:r>
            <a:endParaRPr lang="en-GB" sz="2400" b="1" dirty="0">
              <a:ln w="0"/>
              <a:effectLst>
                <a:outerShdw blurRad="38100" dist="38100" dir="2700000" algn="tl">
                  <a:srgbClr val="000000">
                    <a:alpha val="43137"/>
                  </a:srgbClr>
                </a:outerShdw>
              </a:effectLst>
              <a:latin typeface="Comic Sans MS" panose="030F0702030302020204" pitchFamily="66" charset="0"/>
            </a:endParaRPr>
          </a:p>
          <a:p>
            <a:endParaRPr lang="en-US" sz="2400" b="1" dirty="0">
              <a:ln w="0"/>
              <a:effectLst>
                <a:outerShdw blurRad="38100" dist="19050" dir="2700000" algn="tl" rotWithShape="0">
                  <a:schemeClr val="dk1">
                    <a:alpha val="40000"/>
                  </a:schemeClr>
                </a:outerShdw>
              </a:effectLst>
              <a:latin typeface="Comic Sans MS" panose="030F0702030302020204" pitchFamily="66" charset="0"/>
            </a:endParaRP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72875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515686"/>
            <a:ext cx="11555335" cy="3600986"/>
          </a:xfrm>
          <a:prstGeom prst="rect">
            <a:avLst/>
          </a:prstGeom>
          <a:noFill/>
        </p:spPr>
        <p:txBody>
          <a:bodyPr wrap="square" lIns="91440" tIns="45720" rIns="91440" bIns="45720">
            <a:spAutoFit/>
          </a:bodyPr>
          <a:lstStyle/>
          <a:p>
            <a:r>
              <a:rPr lang="en-GB" sz="2400" b="1" dirty="0">
                <a:effectLst>
                  <a:outerShdw blurRad="38100" dist="38100" dir="2700000" algn="tl">
                    <a:srgbClr val="000000">
                      <a:alpha val="43137"/>
                    </a:srgbClr>
                  </a:outerShdw>
                </a:effectLst>
                <a:latin typeface="Comic Sans MS" panose="030F0702030302020204" pitchFamily="66" charset="0"/>
              </a:rPr>
              <a:t>Today, all nations use standard time zones for secular purposes, but they do not all apply the concept as originally conceived. North Korea, Newfoundland, India, Iran, Afghanistan, Burma, Sri Lanka, the Marquesas, as well as parts of Australia use half-hour deviations from standard time, and some nations, such as Nepal, and some provinces, such as the Chatham Islands of New Zealand, use quarter-hour deviations. Some countries, such as China and India, use a single time zone even though the extent of their territory far exceeds 15° of longitude.</a:t>
            </a:r>
            <a:endParaRPr lang="en-US" sz="2400" b="1" dirty="0">
              <a:ln w="0"/>
              <a:effectLst>
                <a:outerShdw blurRad="38100" dist="38100" dir="2700000" algn="tl">
                  <a:srgbClr val="000000">
                    <a:alpha val="43137"/>
                  </a:srgbClr>
                </a:outerShdw>
              </a:effectLst>
              <a:latin typeface="Comic Sans MS" panose="030F0702030302020204" pitchFamily="66" charset="0"/>
            </a:endParaRP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spTree>
    <p:extLst>
      <p:ext uri="{BB962C8B-B14F-4D97-AF65-F5344CB8AC3E}">
        <p14:creationId xmlns:p14="http://schemas.microsoft.com/office/powerpoint/2010/main" val="377409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30" y="605838"/>
            <a:ext cx="11555335" cy="2123658"/>
          </a:xfrm>
          <a:prstGeom prst="rect">
            <a:avLst/>
          </a:prstGeom>
          <a:noFill/>
        </p:spPr>
        <p:txBody>
          <a:bodyPr wrap="square" lIns="91440" tIns="45720" rIns="91440" bIns="45720">
            <a:spAutoFit/>
          </a:bodyPr>
          <a:lstStyle/>
          <a:p>
            <a:pPr algn="ctr"/>
            <a:r>
              <a:rPr lang="en-US" sz="2400" b="1" u="sng" dirty="0">
                <a:ln w="0"/>
                <a:effectLst>
                  <a:outerShdw blurRad="38100" dist="38100" dir="2700000" algn="tl">
                    <a:srgbClr val="000000">
                      <a:alpha val="43137"/>
                    </a:srgbClr>
                  </a:outerShdw>
                </a:effectLst>
                <a:latin typeface="Comic Sans MS" panose="030F0702030302020204" pitchFamily="66" charset="0"/>
              </a:rPr>
              <a:t>Think and discuss;</a:t>
            </a:r>
          </a:p>
          <a:p>
            <a:endParaRPr lang="en-US" sz="2400" b="1" dirty="0">
              <a:ln w="0"/>
              <a:effectLst>
                <a:outerShdw blurRad="38100" dist="38100" dir="2700000" algn="tl">
                  <a:srgbClr val="000000">
                    <a:alpha val="43137"/>
                  </a:srgbClr>
                </a:outerShdw>
              </a:effectLst>
              <a:latin typeface="Comic Sans MS" panose="030F0702030302020204" pitchFamily="66" charset="0"/>
            </a:endParaRPr>
          </a:p>
          <a:p>
            <a:r>
              <a:rPr lang="en-US" sz="2400" b="1" dirty="0">
                <a:ln w="0"/>
                <a:effectLst>
                  <a:outerShdw blurRad="38100" dist="38100" dir="2700000" algn="tl">
                    <a:srgbClr val="000000">
                      <a:alpha val="43137"/>
                    </a:srgbClr>
                  </a:outerShdw>
                </a:effectLst>
                <a:latin typeface="Comic Sans MS" panose="030F0702030302020204" pitchFamily="66" charset="0"/>
              </a:rPr>
              <a:t>Why would some countries have more than one time zone? Have a think, see if the next slide helps you answer the question?</a:t>
            </a:r>
          </a:p>
          <a:p>
            <a:endParaRPr lang="en-US" sz="3600" b="1" dirty="0">
              <a:ln w="0"/>
              <a:effectLst>
                <a:outerShdw blurRad="38100" dist="19050" dir="2700000" algn="tl" rotWithShape="0">
                  <a:schemeClr val="dk1">
                    <a:alpha val="40000"/>
                  </a:schemeClr>
                </a:outerShdw>
              </a:effectLst>
              <a:latin typeface="Comic Sans MS" panose="030F0702030302020204" pitchFamily="66" charset="0"/>
            </a:endParaRPr>
          </a:p>
        </p:txBody>
      </p:sp>
      <p:pic>
        <p:nvPicPr>
          <p:cNvPr id="3" name="Picture 2">
            <a:extLst>
              <a:ext uri="{FF2B5EF4-FFF2-40B4-BE49-F238E27FC236}">
                <a16:creationId xmlns:a16="http://schemas.microsoft.com/office/drawing/2014/main" id="{58661FE7-9F6D-434E-8B58-9E835D20F6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005366" y="2411769"/>
            <a:ext cx="4181268" cy="4234195"/>
          </a:xfrm>
          <a:prstGeom prst="rect">
            <a:avLst/>
          </a:prstGeom>
        </p:spPr>
      </p:pic>
    </p:spTree>
    <p:extLst>
      <p:ext uri="{BB962C8B-B14F-4D97-AF65-F5344CB8AC3E}">
        <p14:creationId xmlns:p14="http://schemas.microsoft.com/office/powerpoint/2010/main" val="15594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414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pPr>
      <a:bodyPr/>
      <a:lstStyle/>
      <a:style>
        <a:lnRef idx="3">
          <a:schemeClr val="dk1"/>
        </a:lnRef>
        <a:fillRef idx="0">
          <a:schemeClr val="dk1"/>
        </a:fillRef>
        <a:effectRef idx="2">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639</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Gregory</dc:creator>
  <cp:lastModifiedBy>Lynsey Gregory2</cp:lastModifiedBy>
  <cp:revision>32</cp:revision>
  <dcterms:created xsi:type="dcterms:W3CDTF">2017-03-05T12:13:02Z</dcterms:created>
  <dcterms:modified xsi:type="dcterms:W3CDTF">2020-06-09T09:25:56Z</dcterms:modified>
</cp:coreProperties>
</file>