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3"/>
  </p:notesMasterIdLst>
  <p:handoutMasterIdLst>
    <p:handoutMasterId r:id="rId14"/>
  </p:handoutMasterIdLst>
  <p:sldIdLst>
    <p:sldId id="258" r:id="rId2"/>
    <p:sldId id="264" r:id="rId3"/>
    <p:sldId id="268" r:id="rId4"/>
    <p:sldId id="269" r:id="rId5"/>
    <p:sldId id="271" r:id="rId6"/>
    <p:sldId id="270" r:id="rId7"/>
    <p:sldId id="272" r:id="rId8"/>
    <p:sldId id="273" r:id="rId9"/>
    <p:sldId id="274" r:id="rId10"/>
    <p:sldId id="275" r:id="rId11"/>
    <p:sldId id="267" r:id="rId12"/>
  </p:sldIdLst>
  <p:sldSz cx="9144000" cy="6858000" type="screen4x3"/>
  <p:notesSz cx="6858000" cy="9144000"/>
  <p:embeddedFontLst>
    <p:embeddedFont>
      <p:font typeface="Twinkl" panose="020B0604020202020204" charset="0"/>
      <p:regular r:id="rId15"/>
      <p:bold r:id="rId16"/>
    </p:embeddedFont>
    <p:embeddedFont>
      <p:font typeface="Calibri" panose="020F0502020204030204" pitchFamily="34" charset="0"/>
      <p:regular r:id="rId17"/>
      <p:bold r:id="rId18"/>
      <p:italic r:id="rId19"/>
      <p:boldItalic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7"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7FB8"/>
    <a:srgbClr val="009386"/>
    <a:srgbClr val="FFFFFF"/>
    <a:srgbClr val="47B1E5"/>
    <a:srgbClr val="6FBD84"/>
    <a:srgbClr val="AFDEF9"/>
    <a:srgbClr val="227CA6"/>
    <a:srgbClr val="18A0DB"/>
    <a:srgbClr val="DE1E5A"/>
    <a:srgbClr val="BC01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96" autoAdjust="0"/>
    <p:restoredTop sz="94660"/>
  </p:normalViewPr>
  <p:slideViewPr>
    <p:cSldViewPr snapToGrid="0" showGuides="1">
      <p:cViewPr varScale="1">
        <p:scale>
          <a:sx n="88" d="100"/>
          <a:sy n="88" d="100"/>
        </p:scale>
        <p:origin x="1282" y="62"/>
      </p:cViewPr>
      <p:guideLst>
        <p:guide orient="horz" pos="2137"/>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22/06/2020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22/06/2020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4843" y="765175"/>
            <a:ext cx="8254313" cy="748771"/>
          </a:xfrm>
          <a:prstGeom prst="roundRect">
            <a:avLst>
              <a:gd name="adj" fmla="val 0"/>
            </a:avLst>
          </a:prstGeom>
          <a:solidFill>
            <a:srgbClr val="227CA6"/>
          </a:solidFill>
        </p:spPr>
        <p:txBody>
          <a:bodyPr/>
          <a:lstStyle/>
          <a:p>
            <a:r>
              <a:rPr lang="en-GB" sz="3600" dirty="0">
                <a:solidFill>
                  <a:schemeClr val="bg1"/>
                </a:solidFill>
                <a:latin typeface="+mn-lt"/>
              </a:rPr>
              <a:t>Under the Sea</a:t>
            </a:r>
          </a:p>
        </p:txBody>
      </p:sp>
      <p:sp>
        <p:nvSpPr>
          <p:cNvPr id="5" name="Rectangle 4"/>
          <p:cNvSpPr/>
          <p:nvPr/>
        </p:nvSpPr>
        <p:spPr>
          <a:xfrm>
            <a:off x="755652" y="1705667"/>
            <a:ext cx="3816350" cy="1477328"/>
          </a:xfrm>
          <a:prstGeom prst="rect">
            <a:avLst/>
          </a:prstGeom>
        </p:spPr>
        <p:txBody>
          <a:bodyPr wrap="square" lIns="108000" tIns="0" rIns="0" bIns="0">
            <a:spAutoFit/>
          </a:bodyPr>
          <a:lstStyle/>
          <a:p>
            <a:pPr>
              <a:spcBef>
                <a:spcPct val="0"/>
              </a:spcBef>
            </a:pPr>
            <a:r>
              <a:rPr lang="en-GB" altLang="en-US" sz="1600" dirty="0"/>
              <a:t>Jacques predicted that humans would one day be able to live underwater. He said “Everything that has been done on the surface will sooner or later be done underwater. It will be the conquest of a whole new world.”</a:t>
            </a:r>
            <a:endParaRPr lang="en-GB" altLang="en-US" sz="1600" dirty="0">
              <a:solidFill>
                <a:srgbClr val="FF0000"/>
              </a:solidFill>
            </a:endParaRPr>
          </a:p>
        </p:txBody>
      </p:sp>
      <p:sp>
        <p:nvSpPr>
          <p:cNvPr id="12" name="Rectangle 11"/>
          <p:cNvSpPr/>
          <p:nvPr/>
        </p:nvSpPr>
        <p:spPr>
          <a:xfrm>
            <a:off x="755650" y="3374716"/>
            <a:ext cx="3816348" cy="1388477"/>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00000"/>
              </a:lnSpc>
              <a:spcBef>
                <a:spcPct val="0"/>
              </a:spcBef>
              <a:buFontTx/>
              <a:buNone/>
            </a:pPr>
            <a:r>
              <a:rPr lang="en-GB" altLang="en-US" sz="1600" b="1" dirty="0">
                <a:solidFill>
                  <a:schemeClr val="bg1"/>
                </a:solidFill>
              </a:rPr>
              <a:t>Talk About It</a:t>
            </a:r>
          </a:p>
          <a:p>
            <a:pPr>
              <a:lnSpc>
                <a:spcPct val="100000"/>
              </a:lnSpc>
              <a:spcBef>
                <a:spcPct val="0"/>
              </a:spcBef>
              <a:buFontTx/>
              <a:buNone/>
            </a:pPr>
            <a:r>
              <a:rPr lang="en-GB" altLang="en-US" sz="1500" dirty="0">
                <a:solidFill>
                  <a:schemeClr val="bg1"/>
                </a:solidFill>
              </a:rPr>
              <a:t>Do you think Jacques’ prediction is right? </a:t>
            </a:r>
            <a:br>
              <a:rPr lang="en-GB" altLang="en-US" sz="1500" dirty="0">
                <a:solidFill>
                  <a:schemeClr val="bg1"/>
                </a:solidFill>
              </a:rPr>
            </a:br>
            <a:r>
              <a:rPr lang="en-GB" altLang="en-US" sz="1500" dirty="0">
                <a:solidFill>
                  <a:schemeClr val="bg1"/>
                </a:solidFill>
              </a:rPr>
              <a:t>Why or why not? </a:t>
            </a:r>
            <a:br>
              <a:rPr lang="en-GB" altLang="en-US" sz="1500" dirty="0">
                <a:solidFill>
                  <a:schemeClr val="bg1"/>
                </a:solidFill>
              </a:rPr>
            </a:br>
            <a:r>
              <a:rPr lang="en-GB" altLang="en-US" sz="1500" dirty="0">
                <a:solidFill>
                  <a:schemeClr val="bg1"/>
                </a:solidFill>
              </a:rPr>
              <a:t>Would you like to live under the sea? </a:t>
            </a:r>
          </a:p>
          <a:p>
            <a:pPr>
              <a:lnSpc>
                <a:spcPct val="100000"/>
              </a:lnSpc>
              <a:spcBef>
                <a:spcPct val="0"/>
              </a:spcBef>
              <a:buFontTx/>
              <a:buNone/>
            </a:pPr>
            <a:r>
              <a:rPr lang="en-GB" altLang="en-US" sz="1500" dirty="0">
                <a:solidFill>
                  <a:schemeClr val="bg1"/>
                </a:solidFill>
              </a:rPr>
              <a:t>Why or why not?</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514" t="35604" r="15582"/>
          <a:stretch/>
        </p:blipFill>
        <p:spPr>
          <a:xfrm flipH="1">
            <a:off x="4571997" y="1513946"/>
            <a:ext cx="3816353" cy="4578878"/>
          </a:xfrm>
          <a:prstGeom prst="rect">
            <a:avLst/>
          </a:prstGeom>
        </p:spPr>
      </p:pic>
    </p:spTree>
    <p:extLst>
      <p:ext uri="{BB962C8B-B14F-4D97-AF65-F5344CB8AC3E}">
        <p14:creationId xmlns:p14="http://schemas.microsoft.com/office/powerpoint/2010/main" val="2158246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0738" t="33234" r="29357" b="26743"/>
          <a:stretch/>
        </p:blipFill>
        <p:spPr>
          <a:xfrm>
            <a:off x="755650" y="2279150"/>
            <a:ext cx="5809908" cy="2744773"/>
          </a:xfrm>
          <a:prstGeom prst="rect">
            <a:avLst/>
          </a:prstGeom>
        </p:spPr>
      </p:pic>
      <p:sp>
        <p:nvSpPr>
          <p:cNvPr id="3" name="Rectangle 2"/>
          <p:cNvSpPr/>
          <p:nvPr/>
        </p:nvSpPr>
        <p:spPr>
          <a:xfrm>
            <a:off x="755650" y="4862071"/>
            <a:ext cx="5798672" cy="1232179"/>
          </a:xfrm>
          <a:prstGeom prst="rect">
            <a:avLst/>
          </a:prstGeom>
          <a:solidFill>
            <a:srgbClr val="227C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764000" bIns="108000" rtlCol="0" anchor="ctr">
            <a:noAutofit/>
          </a:bodyPr>
          <a:lstStyle/>
          <a:p>
            <a:pPr>
              <a:lnSpc>
                <a:spcPct val="100000"/>
              </a:lnSpc>
              <a:spcBef>
                <a:spcPct val="0"/>
              </a:spcBef>
              <a:buFontTx/>
              <a:buNone/>
            </a:pPr>
            <a:r>
              <a:rPr lang="en-GB" altLang="en-US" dirty="0">
                <a:solidFill>
                  <a:schemeClr val="bg1"/>
                </a:solidFill>
              </a:rPr>
              <a:t>In the 14</a:t>
            </a:r>
            <a:r>
              <a:rPr lang="en-GB" altLang="en-US" baseline="30000" dirty="0">
                <a:solidFill>
                  <a:schemeClr val="bg1"/>
                </a:solidFill>
              </a:rPr>
              <a:t>th</a:t>
            </a:r>
            <a:r>
              <a:rPr lang="en-GB" altLang="en-US" dirty="0">
                <a:solidFill>
                  <a:schemeClr val="bg1"/>
                </a:solidFill>
              </a:rPr>
              <a:t> century, Ibn Battuta </a:t>
            </a:r>
            <a:br>
              <a:rPr lang="en-GB" altLang="en-US" dirty="0">
                <a:solidFill>
                  <a:schemeClr val="bg1"/>
                </a:solidFill>
              </a:rPr>
            </a:br>
            <a:r>
              <a:rPr lang="en-GB" altLang="en-US" dirty="0">
                <a:solidFill>
                  <a:schemeClr val="bg1"/>
                </a:solidFill>
              </a:rPr>
              <a:t>spent over 30 years travelling nearly 120,000km around the world.</a:t>
            </a:r>
          </a:p>
        </p:txBody>
      </p:sp>
      <p:sp>
        <p:nvSpPr>
          <p:cNvPr id="13" name="Rectangle 12"/>
          <p:cNvSpPr/>
          <p:nvPr/>
        </p:nvSpPr>
        <p:spPr>
          <a:xfrm>
            <a:off x="755650" y="4862071"/>
            <a:ext cx="5798672" cy="1232179"/>
          </a:xfrm>
          <a:prstGeom prst="rect">
            <a:avLst/>
          </a:prstGeom>
          <a:solidFill>
            <a:srgbClr val="227C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764000" bIns="108000" rtlCol="0" anchor="ctr">
            <a:noAutofit/>
          </a:bodyPr>
          <a:lstStyle/>
          <a:p>
            <a:pPr>
              <a:lnSpc>
                <a:spcPct val="100000"/>
              </a:lnSpc>
              <a:spcBef>
                <a:spcPct val="0"/>
              </a:spcBef>
              <a:buFontTx/>
              <a:buNone/>
            </a:pPr>
            <a:r>
              <a:rPr lang="en-GB" altLang="en-US" dirty="0">
                <a:solidFill>
                  <a:schemeClr val="bg1"/>
                </a:solidFill>
              </a:rPr>
              <a:t>In 1492, Christopher Columbus travelled west in the hope of reaching China. Instead, he ended up in the Caribbean.</a:t>
            </a:r>
          </a:p>
        </p:txBody>
      </p:sp>
      <p:sp>
        <p:nvSpPr>
          <p:cNvPr id="15" name="Rectangle 14"/>
          <p:cNvSpPr/>
          <p:nvPr/>
        </p:nvSpPr>
        <p:spPr>
          <a:xfrm>
            <a:off x="755650" y="4862071"/>
            <a:ext cx="5798672" cy="1232179"/>
          </a:xfrm>
          <a:prstGeom prst="rect">
            <a:avLst/>
          </a:prstGeom>
          <a:solidFill>
            <a:srgbClr val="227C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80000" bIns="108000" rtlCol="0" anchor="ctr">
            <a:noAutofit/>
          </a:bodyPr>
          <a:lstStyle/>
          <a:p>
            <a:pPr>
              <a:lnSpc>
                <a:spcPct val="100000"/>
              </a:lnSpc>
              <a:spcBef>
                <a:spcPct val="0"/>
              </a:spcBef>
              <a:buFontTx/>
              <a:buNone/>
            </a:pPr>
            <a:r>
              <a:rPr lang="en-GB" altLang="en-US" dirty="0">
                <a:solidFill>
                  <a:schemeClr val="bg1"/>
                </a:solidFill>
              </a:rPr>
              <a:t>Sir Francis Drake was one of the first people to navigate the Straights of Magellan to reach the Pacific Ocean in 1578.</a:t>
            </a:r>
          </a:p>
        </p:txBody>
      </p:sp>
      <p:sp>
        <p:nvSpPr>
          <p:cNvPr id="14" name="Rectangle 13"/>
          <p:cNvSpPr/>
          <p:nvPr/>
        </p:nvSpPr>
        <p:spPr>
          <a:xfrm>
            <a:off x="755650" y="4862071"/>
            <a:ext cx="5798672" cy="1232179"/>
          </a:xfrm>
          <a:prstGeom prst="rect">
            <a:avLst/>
          </a:prstGeom>
          <a:solidFill>
            <a:srgbClr val="227C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80000" bIns="108000" rtlCol="0" anchor="ctr">
            <a:noAutofit/>
          </a:bodyPr>
          <a:lstStyle/>
          <a:p>
            <a:pPr>
              <a:lnSpc>
                <a:spcPct val="100000"/>
              </a:lnSpc>
              <a:spcBef>
                <a:spcPct val="0"/>
              </a:spcBef>
              <a:buFontTx/>
              <a:buNone/>
            </a:pPr>
            <a:r>
              <a:rPr lang="en-GB" altLang="en-US" dirty="0">
                <a:solidFill>
                  <a:schemeClr val="bg1"/>
                </a:solidFill>
              </a:rPr>
              <a:t>Roald Amundsen led the first team to reach the South Pole.</a:t>
            </a:r>
          </a:p>
        </p:txBody>
      </p:sp>
      <p:sp>
        <p:nvSpPr>
          <p:cNvPr id="16" name="Rectangle 15"/>
          <p:cNvSpPr/>
          <p:nvPr/>
        </p:nvSpPr>
        <p:spPr>
          <a:xfrm>
            <a:off x="755650" y="4862071"/>
            <a:ext cx="5798672" cy="1232179"/>
          </a:xfrm>
          <a:prstGeom prst="rect">
            <a:avLst/>
          </a:prstGeom>
          <a:solidFill>
            <a:srgbClr val="227C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80000" bIns="108000" rtlCol="0" anchor="ctr">
            <a:noAutofit/>
          </a:bodyPr>
          <a:lstStyle/>
          <a:p>
            <a:pPr>
              <a:lnSpc>
                <a:spcPct val="100000"/>
              </a:lnSpc>
              <a:spcBef>
                <a:spcPct val="0"/>
              </a:spcBef>
              <a:buFontTx/>
              <a:buNone/>
            </a:pPr>
            <a:r>
              <a:rPr lang="en-GB" altLang="en-US" dirty="0">
                <a:solidFill>
                  <a:schemeClr val="bg1"/>
                </a:solidFill>
              </a:rPr>
              <a:t>In 1969, Neil Armstrong was the first person to walk on the Moon.</a:t>
            </a:r>
          </a:p>
        </p:txBody>
      </p:sp>
      <p:sp>
        <p:nvSpPr>
          <p:cNvPr id="18" name="Rectangle 17"/>
          <p:cNvSpPr/>
          <p:nvPr/>
        </p:nvSpPr>
        <p:spPr>
          <a:xfrm>
            <a:off x="755650" y="4857286"/>
            <a:ext cx="5798672" cy="1232179"/>
          </a:xfrm>
          <a:prstGeom prst="rect">
            <a:avLst/>
          </a:prstGeom>
          <a:solidFill>
            <a:srgbClr val="227CA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980000" bIns="108000" rtlCol="0" anchor="ctr">
            <a:noAutofit/>
          </a:bodyPr>
          <a:lstStyle/>
          <a:p>
            <a:pPr>
              <a:lnSpc>
                <a:spcPct val="100000"/>
              </a:lnSpc>
              <a:spcBef>
                <a:spcPct val="0"/>
              </a:spcBef>
              <a:buFontTx/>
              <a:buNone/>
            </a:pPr>
            <a:r>
              <a:rPr lang="en-GB" altLang="en-US" dirty="0">
                <a:solidFill>
                  <a:schemeClr val="bg1"/>
                </a:solidFill>
              </a:rPr>
              <a:t>Ellen MacArthur was the fastest person to sail round the world singlehandedly.</a:t>
            </a:r>
          </a:p>
        </p:txBody>
      </p:sp>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50535" t="33234" r="10027" b="10994"/>
          <a:stretch/>
        </p:blipFill>
        <p:spPr>
          <a:xfrm>
            <a:off x="4563441" y="2279151"/>
            <a:ext cx="3824909" cy="3824909"/>
          </a:xfrm>
          <a:prstGeom prst="ellipse">
            <a:avLst/>
          </a:prstGeom>
        </p:spPr>
      </p:pic>
      <p:sp>
        <p:nvSpPr>
          <p:cNvPr id="21" name="Title 20"/>
          <p:cNvSpPr>
            <a:spLocks noGrp="1"/>
          </p:cNvSpPr>
          <p:nvPr>
            <p:ph type="title"/>
          </p:nvPr>
        </p:nvSpPr>
        <p:spPr>
          <a:xfrm>
            <a:off x="444844" y="765175"/>
            <a:ext cx="8237194" cy="748771"/>
          </a:xfrm>
          <a:prstGeom prst="roundRect">
            <a:avLst>
              <a:gd name="adj" fmla="val 0"/>
            </a:avLst>
          </a:prstGeom>
          <a:solidFill>
            <a:srgbClr val="227CA6"/>
          </a:solidFill>
        </p:spPr>
        <p:txBody>
          <a:bodyPr/>
          <a:lstStyle/>
          <a:p>
            <a:r>
              <a:rPr lang="en-GB" sz="3600" dirty="0">
                <a:solidFill>
                  <a:schemeClr val="bg1"/>
                </a:solidFill>
                <a:latin typeface="+mn-lt"/>
              </a:rPr>
              <a:t>Explorers</a:t>
            </a:r>
          </a:p>
        </p:txBody>
      </p:sp>
      <p:sp>
        <p:nvSpPr>
          <p:cNvPr id="5" name="Rectangle 4"/>
          <p:cNvSpPr/>
          <p:nvPr/>
        </p:nvSpPr>
        <p:spPr>
          <a:xfrm>
            <a:off x="755651" y="1764878"/>
            <a:ext cx="7632700" cy="246221"/>
          </a:xfrm>
          <a:prstGeom prst="rect">
            <a:avLst/>
          </a:prstGeom>
        </p:spPr>
        <p:txBody>
          <a:bodyPr wrap="square" lIns="0" tIns="0" rIns="0" bIns="0">
            <a:spAutoFit/>
          </a:bodyPr>
          <a:lstStyle/>
          <a:p>
            <a:pPr algn="ctr"/>
            <a:r>
              <a:rPr lang="en-GB" altLang="en-US" sz="1600" dirty="0"/>
              <a:t>Throughout history, humans have explored unknown places. </a:t>
            </a:r>
            <a:endParaRPr lang="en-GB" sz="1600" dirty="0"/>
          </a:p>
        </p:txBody>
      </p:sp>
      <p:sp>
        <p:nvSpPr>
          <p:cNvPr id="11" name="Oval 10"/>
          <p:cNvSpPr/>
          <p:nvPr/>
        </p:nvSpPr>
        <p:spPr>
          <a:xfrm>
            <a:off x="4574675" y="2290386"/>
            <a:ext cx="3802439" cy="3802439"/>
          </a:xfrm>
          <a:prstGeom prst="ellipse">
            <a:avLst/>
          </a:prstGeom>
          <a:solidFill>
            <a:srgbClr val="227CA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3" t="-2082" r="1977"/>
          <a:stretch/>
        </p:blipFill>
        <p:spPr>
          <a:xfrm flipH="1">
            <a:off x="4563440" y="2270591"/>
            <a:ext cx="3813674" cy="3813674"/>
          </a:xfrm>
          <a:prstGeom prst="ellipse">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3009" t="-2471" r="15399" b="20350"/>
          <a:stretch/>
        </p:blipFill>
        <p:spPr>
          <a:xfrm flipH="1">
            <a:off x="4572000" y="2296463"/>
            <a:ext cx="3805114" cy="3804922"/>
          </a:xfrm>
          <a:prstGeom prst="ellipse">
            <a:avLst/>
          </a:prstGeom>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480" t="-7105" r="12992" b="5893"/>
          <a:stretch/>
        </p:blipFill>
        <p:spPr>
          <a:xfrm>
            <a:off x="4563687" y="2253965"/>
            <a:ext cx="3819751" cy="3845735"/>
          </a:xfrm>
          <a:prstGeom prst="flowChartConnector">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6553" t="-3303" r="5691" b="3303"/>
          <a:stretch/>
        </p:blipFill>
        <p:spPr>
          <a:xfrm>
            <a:off x="4601477" y="2378002"/>
            <a:ext cx="3750923" cy="3750923"/>
          </a:xfrm>
          <a:prstGeom prst="flowChartConnector">
            <a:avLst/>
          </a:prstGeom>
        </p:spPr>
      </p:pic>
      <p:pic>
        <p:nvPicPr>
          <p:cNvPr id="6" name="Picture 5"/>
          <p:cNvPicPr>
            <a:picLocks noChangeAspect="1"/>
          </p:cNvPicPr>
          <p:nvPr/>
        </p:nvPicPr>
        <p:blipFill rotWithShape="1">
          <a:blip r:embed="rId7" cstate="print">
            <a:extLst>
              <a:ext uri="{28A0092B-C50C-407E-A947-70E740481C1C}">
                <a14:useLocalDpi xmlns:a14="http://schemas.microsoft.com/office/drawing/2010/main" val="0"/>
              </a:ext>
            </a:extLst>
          </a:blip>
          <a:srcRect l="3332" t="-2282" r="8830" b="2282"/>
          <a:stretch/>
        </p:blipFill>
        <p:spPr>
          <a:xfrm>
            <a:off x="4630261" y="2426971"/>
            <a:ext cx="3680031" cy="3680031"/>
          </a:xfrm>
          <a:prstGeom prst="flowChartConnector">
            <a:avLst/>
          </a:prstGeom>
        </p:spPr>
      </p:pic>
      <p:pic>
        <p:nvPicPr>
          <p:cNvPr id="17" name="Picture 16"/>
          <p:cNvPicPr>
            <a:picLocks noChangeAspect="1"/>
          </p:cNvPicPr>
          <p:nvPr/>
        </p:nvPicPr>
        <p:blipFill rotWithShape="1">
          <a:blip r:embed="rId8" cstate="print">
            <a:extLst>
              <a:ext uri="{28A0092B-C50C-407E-A947-70E740481C1C}">
                <a14:useLocalDpi xmlns:a14="http://schemas.microsoft.com/office/drawing/2010/main" val="0"/>
              </a:ext>
            </a:extLst>
          </a:blip>
          <a:srcRect l="7310" t="-3140" r="-18690" b="10336"/>
          <a:stretch/>
        </p:blipFill>
        <p:spPr>
          <a:xfrm flipH="1">
            <a:off x="4673341" y="2422859"/>
            <a:ext cx="3674741" cy="3674741"/>
          </a:xfrm>
          <a:prstGeom prst="flowChartConnector">
            <a:avLst/>
          </a:prstGeom>
        </p:spPr>
      </p:pic>
      <p:sp>
        <p:nvSpPr>
          <p:cNvPr id="7" name="Oval 6"/>
          <p:cNvSpPr/>
          <p:nvPr/>
        </p:nvSpPr>
        <p:spPr>
          <a:xfrm>
            <a:off x="4572001" y="2279151"/>
            <a:ext cx="3816350" cy="3816350"/>
          </a:xfrm>
          <a:prstGeom prst="ellipse">
            <a:avLst/>
          </a:prstGeom>
          <a:noFill/>
          <a:ln w="38100">
            <a:solidFill>
              <a:srgbClr val="227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xit" presetSubtype="0" fill="hold" nodeType="withEffect">
                                  <p:stCondLst>
                                    <p:cond delay="0"/>
                                  </p:stCondLst>
                                  <p:childTnLst>
                                    <p:animEffect transition="out" filter="fade">
                                      <p:cBhvr>
                                        <p:cTn id="9" dur="500"/>
                                        <p:tgtEl>
                                          <p:spTgt spid="8"/>
                                        </p:tgtEl>
                                      </p:cBhvr>
                                    </p:animEffect>
                                    <p:set>
                                      <p:cBhvr>
                                        <p:cTn id="10" dur="1" fill="hold">
                                          <p:stCondLst>
                                            <p:cond delay="499"/>
                                          </p:stCondLst>
                                        </p:cTn>
                                        <p:tgtEl>
                                          <p:spTgt spid="8"/>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xit" presetSubtype="0" fill="hold" nodeType="withEffect">
                                  <p:stCondLst>
                                    <p:cond delay="0"/>
                                  </p:stCondLst>
                                  <p:childTnLst>
                                    <p:animEffect transition="out" filter="fade">
                                      <p:cBhvr>
                                        <p:cTn id="20" dur="500"/>
                                        <p:tgtEl>
                                          <p:spTgt spid="12"/>
                                        </p:tgtEl>
                                      </p:cBhvr>
                                    </p:animEffect>
                                    <p:set>
                                      <p:cBhvr>
                                        <p:cTn id="21" dur="1" fill="hold">
                                          <p:stCondLst>
                                            <p:cond delay="499"/>
                                          </p:stCondLst>
                                        </p:cTn>
                                        <p:tgtEl>
                                          <p:spTgt spid="12"/>
                                        </p:tgtEl>
                                        <p:attrNameLst>
                                          <p:attrName>style.visibility</p:attrName>
                                        </p:attrNameLst>
                                      </p:cBhvr>
                                      <p:to>
                                        <p:strVal val="hidden"/>
                                      </p:to>
                                    </p:se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xit" presetSubtype="0" fill="hold" nodeType="withEffect">
                                  <p:stCondLst>
                                    <p:cond delay="0"/>
                                  </p:stCondLst>
                                  <p:childTnLst>
                                    <p:animEffect transition="out" filter="fade">
                                      <p:cBhvr>
                                        <p:cTn id="31" dur="500"/>
                                        <p:tgtEl>
                                          <p:spTgt spid="2"/>
                                        </p:tgtEl>
                                      </p:cBhvr>
                                    </p:animEffect>
                                    <p:set>
                                      <p:cBhvr>
                                        <p:cTn id="32" dur="1" fill="hold">
                                          <p:stCondLst>
                                            <p:cond delay="499"/>
                                          </p:stCondLst>
                                        </p:cTn>
                                        <p:tgtEl>
                                          <p:spTgt spid="2"/>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par>
                                <p:cTn id="41" presetID="10" presetClass="exit" presetSubtype="0" fill="hold" nodeType="withEffect">
                                  <p:stCondLst>
                                    <p:cond delay="0"/>
                                  </p:stCondLst>
                                  <p:childTnLst>
                                    <p:animEffect transition="out" filter="fade">
                                      <p:cBhvr>
                                        <p:cTn id="42" dur="500"/>
                                        <p:tgtEl>
                                          <p:spTgt spid="4"/>
                                        </p:tgtEl>
                                      </p:cBhvr>
                                    </p:animEffect>
                                    <p:set>
                                      <p:cBhvr>
                                        <p:cTn id="43" dur="1" fill="hold">
                                          <p:stCondLst>
                                            <p:cond delay="499"/>
                                          </p:stCondLst>
                                        </p:cTn>
                                        <p:tgtEl>
                                          <p:spTgt spid="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xit" presetSubtype="0" fill="hold" nodeType="withEffect">
                                  <p:stCondLst>
                                    <p:cond delay="0"/>
                                  </p:stCondLst>
                                  <p:childTnLst>
                                    <p:animEffect transition="out" filter="fade">
                                      <p:cBhvr>
                                        <p:cTn id="53" dur="500"/>
                                        <p:tgtEl>
                                          <p:spTgt spid="6"/>
                                        </p:tgtEl>
                                      </p:cBhvr>
                                    </p:animEffect>
                                    <p:set>
                                      <p:cBhvr>
                                        <p:cTn id="54" dur="1" fill="hold">
                                          <p:stCondLst>
                                            <p:cond delay="499"/>
                                          </p:stCondLst>
                                        </p:cTn>
                                        <p:tgtEl>
                                          <p:spTgt spid="6"/>
                                        </p:tgtEl>
                                        <p:attrNameLst>
                                          <p:attrName>style.visibility</p:attrName>
                                        </p:attrNameLst>
                                      </p:cBhvr>
                                      <p:to>
                                        <p:strVal val="hidden"/>
                                      </p:to>
                                    </p:set>
                                  </p:childTnLst>
                                </p:cTn>
                              </p:par>
                              <p:par>
                                <p:cTn id="55" presetID="10" presetClass="entr" presetSubtype="0"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4" grpId="0" animBg="1"/>
      <p:bldP spid="16" grpId="0" animBg="1"/>
      <p:bldP spid="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755650" y="4535884"/>
            <a:ext cx="7616875" cy="1556942"/>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sz="1600" b="1" dirty="0">
                <a:solidFill>
                  <a:schemeClr val="bg1"/>
                </a:solidFill>
              </a:rPr>
              <a:t>Talk About It</a:t>
            </a:r>
          </a:p>
          <a:p>
            <a:r>
              <a:rPr lang="en-GB" altLang="en-US" sz="1600" dirty="0">
                <a:solidFill>
                  <a:schemeClr val="bg1"/>
                </a:solidFill>
              </a:rPr>
              <a:t>Have you ever faced disappointment? </a:t>
            </a:r>
            <a:br>
              <a:rPr lang="en-GB" altLang="en-US" sz="1600" dirty="0">
                <a:solidFill>
                  <a:schemeClr val="bg1"/>
                </a:solidFill>
              </a:rPr>
            </a:br>
            <a:r>
              <a:rPr lang="en-GB" altLang="en-US" sz="1600" dirty="0">
                <a:solidFill>
                  <a:schemeClr val="bg1"/>
                </a:solidFill>
              </a:rPr>
              <a:t>What happened? </a:t>
            </a:r>
            <a:br>
              <a:rPr lang="en-GB" altLang="en-US" sz="1600" dirty="0">
                <a:solidFill>
                  <a:schemeClr val="bg1"/>
                </a:solidFill>
              </a:rPr>
            </a:br>
            <a:r>
              <a:rPr lang="en-GB" altLang="en-US" sz="1600" dirty="0">
                <a:solidFill>
                  <a:schemeClr val="bg1"/>
                </a:solidFill>
              </a:rPr>
              <a:t>How did you deal with it?</a:t>
            </a:r>
          </a:p>
        </p:txBody>
      </p:sp>
      <p:sp>
        <p:nvSpPr>
          <p:cNvPr id="20" name="Rectangle 19"/>
          <p:cNvSpPr/>
          <p:nvPr/>
        </p:nvSpPr>
        <p:spPr>
          <a:xfrm>
            <a:off x="755650" y="4539695"/>
            <a:ext cx="7632701" cy="1537301"/>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r>
              <a:rPr lang="en-GB" altLang="en-US" sz="1600" dirty="0">
                <a:solidFill>
                  <a:schemeClr val="bg1"/>
                </a:solidFill>
              </a:rPr>
              <a:t>Jacques continued to serve in the navy. One day in 1936, he was swimming in the sea while wearing goggles. This moment sparked a </a:t>
            </a:r>
            <a:br>
              <a:rPr lang="en-GB" altLang="en-US" sz="1600" dirty="0">
                <a:solidFill>
                  <a:schemeClr val="bg1"/>
                </a:solidFill>
              </a:rPr>
            </a:br>
            <a:r>
              <a:rPr lang="en-GB" altLang="en-US" sz="1600" dirty="0">
                <a:solidFill>
                  <a:schemeClr val="bg1"/>
                </a:solidFill>
              </a:rPr>
              <a:t>life-long love of diving and ocean exploration. </a:t>
            </a:r>
          </a:p>
        </p:txBody>
      </p:sp>
      <p:sp>
        <p:nvSpPr>
          <p:cNvPr id="4" name="Rectangle 3"/>
          <p:cNvSpPr/>
          <p:nvPr/>
        </p:nvSpPr>
        <p:spPr>
          <a:xfrm>
            <a:off x="755650" y="2389830"/>
            <a:ext cx="6370079" cy="1958145"/>
          </a:xfrm>
          <a:prstGeom prst="rect">
            <a:avLst/>
          </a:prstGeom>
          <a:solidFill>
            <a:schemeClr val="bg1"/>
          </a:solidFill>
          <a:ln w="38100">
            <a:solidFill>
              <a:srgbClr val="227CA6"/>
            </a:solidFill>
          </a:ln>
        </p:spPr>
        <p:style>
          <a:lnRef idx="2">
            <a:schemeClr val="accent1">
              <a:shade val="50000"/>
            </a:schemeClr>
          </a:lnRef>
          <a:fillRef idx="1">
            <a:schemeClr val="accent1"/>
          </a:fillRef>
          <a:effectRef idx="0">
            <a:schemeClr val="accent1"/>
          </a:effectRef>
          <a:fontRef idx="minor">
            <a:schemeClr val="lt1"/>
          </a:fontRef>
        </p:style>
        <p:txBody>
          <a:bodyPr lIns="108000" rIns="1224000" rtlCol="0" anchor="ctr"/>
          <a:lstStyle/>
          <a:p>
            <a:r>
              <a:rPr lang="en-GB" altLang="en-US" sz="1600" dirty="0">
                <a:solidFill>
                  <a:schemeClr val="tx1"/>
                </a:solidFill>
              </a:rPr>
              <a:t>He was born on 11</a:t>
            </a:r>
            <a:r>
              <a:rPr lang="en-GB" altLang="en-US" sz="1600" baseline="30000" dirty="0">
                <a:solidFill>
                  <a:schemeClr val="tx1"/>
                </a:solidFill>
              </a:rPr>
              <a:t>th</a:t>
            </a:r>
            <a:r>
              <a:rPr lang="en-GB" altLang="en-US" sz="1600" dirty="0">
                <a:solidFill>
                  <a:schemeClr val="tx1"/>
                </a:solidFill>
              </a:rPr>
              <a:t> June 1910 in France. Jacques learnt to swim when he was aged four and loved the water. In 1930, Jacques joined the French Navy. While training to be a pilot, Jacques was in a serious car crash. He suffered broken bones all over his body. His injuries meant he was no longer able to become a pilot.</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644" r="14644"/>
          <a:stretch/>
        </p:blipFill>
        <p:spPr>
          <a:xfrm>
            <a:off x="5939481" y="2405658"/>
            <a:ext cx="2433044" cy="2433044"/>
          </a:xfrm>
          <a:prstGeom prst="flowChartConnector">
            <a:avLst/>
          </a:prstGeom>
        </p:spPr>
      </p:pic>
      <p:sp>
        <p:nvSpPr>
          <p:cNvPr id="21" name="Title 20"/>
          <p:cNvSpPr>
            <a:spLocks noGrp="1"/>
          </p:cNvSpPr>
          <p:nvPr>
            <p:ph type="title"/>
          </p:nvPr>
        </p:nvSpPr>
        <p:spPr>
          <a:xfrm>
            <a:off x="444844" y="765175"/>
            <a:ext cx="8237194" cy="748771"/>
          </a:xfrm>
          <a:prstGeom prst="roundRect">
            <a:avLst>
              <a:gd name="adj" fmla="val 0"/>
            </a:avLst>
          </a:prstGeom>
          <a:solidFill>
            <a:srgbClr val="227CA6"/>
          </a:solidFill>
        </p:spPr>
        <p:txBody>
          <a:bodyPr/>
          <a:lstStyle/>
          <a:p>
            <a:r>
              <a:rPr lang="en-GB" sz="3600" dirty="0">
                <a:solidFill>
                  <a:schemeClr val="bg1"/>
                </a:solidFill>
                <a:latin typeface="+mn-lt"/>
              </a:rPr>
              <a:t>Jacques Cousteau</a:t>
            </a:r>
          </a:p>
        </p:txBody>
      </p:sp>
      <p:sp>
        <p:nvSpPr>
          <p:cNvPr id="5" name="Rectangle 4"/>
          <p:cNvSpPr/>
          <p:nvPr/>
        </p:nvSpPr>
        <p:spPr>
          <a:xfrm>
            <a:off x="755651" y="1705667"/>
            <a:ext cx="7632700" cy="492443"/>
          </a:xfrm>
          <a:prstGeom prst="rect">
            <a:avLst/>
          </a:prstGeom>
        </p:spPr>
        <p:txBody>
          <a:bodyPr wrap="square" lIns="0" tIns="0" rIns="0" bIns="0">
            <a:spAutoFit/>
          </a:bodyPr>
          <a:lstStyle/>
          <a:p>
            <a:pPr algn="ctr">
              <a:spcBef>
                <a:spcPct val="0"/>
              </a:spcBef>
            </a:pPr>
            <a:r>
              <a:rPr lang="en-GB" altLang="en-US" sz="1600" dirty="0"/>
              <a:t>Jacques Cousteau (pronounced Jack – with a soft ‘j’ – Coos-</a:t>
            </a:r>
            <a:r>
              <a:rPr lang="en-GB" altLang="en-US" sz="1600" dirty="0" err="1"/>
              <a:t>toh</a:t>
            </a:r>
            <a:r>
              <a:rPr lang="en-GB" altLang="en-US" sz="1600" dirty="0"/>
              <a:t>) </a:t>
            </a:r>
            <a:br>
              <a:rPr lang="en-GB" altLang="en-US" sz="1600" dirty="0"/>
            </a:br>
            <a:r>
              <a:rPr lang="en-GB" altLang="en-US" sz="1600" dirty="0"/>
              <a:t>was a famous explorer of the seas.  </a:t>
            </a:r>
          </a:p>
        </p:txBody>
      </p:sp>
      <p:pic>
        <p:nvPicPr>
          <p:cNvPr id="14" name="Picture 13"/>
          <p:cNvPicPr>
            <a:picLocks noChangeAspect="1"/>
          </p:cNvPicPr>
          <p:nvPr/>
        </p:nvPicPr>
        <p:blipFill rotWithShape="1">
          <a:blip r:embed="rId3" cstate="print">
            <a:extLst>
              <a:ext uri="{28A0092B-C50C-407E-A947-70E740481C1C}">
                <a14:useLocalDpi xmlns:a14="http://schemas.microsoft.com/office/drawing/2010/main" val="0"/>
              </a:ext>
            </a:extLst>
          </a:blip>
          <a:srcRect l="8361" t="8882" r="25780" b="4783"/>
          <a:stretch/>
        </p:blipFill>
        <p:spPr>
          <a:xfrm>
            <a:off x="5939481" y="2405008"/>
            <a:ext cx="2433044" cy="2433044"/>
          </a:xfrm>
          <a:prstGeom prst="ellipse">
            <a:avLst/>
          </a:prstGeom>
        </p:spPr>
      </p:pic>
      <p:sp>
        <p:nvSpPr>
          <p:cNvPr id="2" name="Oval 1"/>
          <p:cNvSpPr/>
          <p:nvPr/>
        </p:nvSpPr>
        <p:spPr>
          <a:xfrm>
            <a:off x="5939481" y="2389832"/>
            <a:ext cx="2448870" cy="2448870"/>
          </a:xfrm>
          <a:prstGeom prst="ellipse">
            <a:avLst/>
          </a:prstGeom>
          <a:noFill/>
          <a:ln w="38100">
            <a:solidFill>
              <a:srgbClr val="227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8361" t="-5741" r="25780" b="4783"/>
          <a:stretch/>
        </p:blipFill>
        <p:spPr>
          <a:xfrm>
            <a:off x="5939481" y="1993557"/>
            <a:ext cx="2433044" cy="2845145"/>
          </a:xfrm>
          <a:prstGeom prst="ellipse">
            <a:avLst/>
          </a:prstGeom>
        </p:spPr>
      </p:pic>
    </p:spTree>
    <p:extLst>
      <p:ext uri="{BB962C8B-B14F-4D97-AF65-F5344CB8AC3E}">
        <p14:creationId xmlns:p14="http://schemas.microsoft.com/office/powerpoint/2010/main" val="369951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0"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755652" y="5181600"/>
            <a:ext cx="6765494" cy="774357"/>
          </a:xfrm>
          <a:prstGeom prst="rect">
            <a:avLst/>
          </a:prstGeom>
          <a:solidFill>
            <a:schemeClr val="bg1"/>
          </a:solidFill>
          <a:ln w="38100">
            <a:solidFill>
              <a:srgbClr val="097FB8"/>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spcBef>
                <a:spcPct val="0"/>
              </a:spcBef>
            </a:pPr>
            <a:r>
              <a:rPr lang="en-GB" altLang="en-US" sz="1600" dirty="0">
                <a:solidFill>
                  <a:schemeClr val="tx1"/>
                </a:solidFill>
              </a:rPr>
              <a:t>After the war, Jacques helped clear seas of underwater mines </a:t>
            </a:r>
            <a:br>
              <a:rPr lang="en-GB" altLang="en-US" sz="1600" dirty="0">
                <a:solidFill>
                  <a:schemeClr val="tx1"/>
                </a:solidFill>
              </a:rPr>
            </a:br>
            <a:r>
              <a:rPr lang="en-GB" altLang="en-US" sz="1600" dirty="0">
                <a:solidFill>
                  <a:schemeClr val="tx1"/>
                </a:solidFill>
              </a:rPr>
              <a:t>left from the war. </a:t>
            </a:r>
          </a:p>
        </p:txBody>
      </p:sp>
      <p:sp>
        <p:nvSpPr>
          <p:cNvPr id="18" name="Rectangle 17"/>
          <p:cNvSpPr/>
          <p:nvPr/>
        </p:nvSpPr>
        <p:spPr>
          <a:xfrm>
            <a:off x="755652" y="3198313"/>
            <a:ext cx="6551310" cy="1721747"/>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spcBef>
                <a:spcPct val="0"/>
              </a:spcBef>
            </a:pPr>
            <a:r>
              <a:rPr lang="en-GB" altLang="en-US" sz="1600" dirty="0">
                <a:solidFill>
                  <a:schemeClr val="bg1"/>
                </a:solidFill>
              </a:rPr>
              <a:t>Jacques continued to serve in the French Navy during the war. </a:t>
            </a:r>
          </a:p>
          <a:p>
            <a:pPr>
              <a:spcBef>
                <a:spcPct val="0"/>
              </a:spcBef>
            </a:pPr>
            <a:r>
              <a:rPr lang="en-GB" altLang="en-US" sz="1600" dirty="0">
                <a:solidFill>
                  <a:schemeClr val="bg1"/>
                </a:solidFill>
              </a:rPr>
              <a:t>He also joined the French Resistance. This was a group of people </a:t>
            </a:r>
          </a:p>
          <a:p>
            <a:pPr>
              <a:spcBef>
                <a:spcPct val="0"/>
              </a:spcBef>
            </a:pPr>
            <a:r>
              <a:rPr lang="en-GB" altLang="en-US" sz="1600" dirty="0">
                <a:solidFill>
                  <a:schemeClr val="bg1"/>
                </a:solidFill>
              </a:rPr>
              <a:t>who fought against the Nazis and the leaders of Vichy France. </a:t>
            </a:r>
          </a:p>
          <a:p>
            <a:pPr>
              <a:spcBef>
                <a:spcPct val="0"/>
              </a:spcBef>
            </a:pPr>
            <a:r>
              <a:rPr lang="en-GB" altLang="en-US" sz="1600" dirty="0">
                <a:solidFill>
                  <a:schemeClr val="bg1"/>
                </a:solidFill>
              </a:rPr>
              <a:t>Jacques spied on troop movements which helped the Allies fight </a:t>
            </a:r>
          </a:p>
          <a:p>
            <a:pPr>
              <a:spcBef>
                <a:spcPct val="0"/>
              </a:spcBef>
            </a:pPr>
            <a:r>
              <a:rPr lang="en-GB" altLang="en-US" sz="1600" dirty="0">
                <a:solidFill>
                  <a:schemeClr val="bg1"/>
                </a:solidFill>
              </a:rPr>
              <a:t>the war. For his work, Jacques was awarded the Legion </a:t>
            </a:r>
            <a:r>
              <a:rPr lang="en-GB" altLang="en-US" sz="1600" dirty="0" err="1">
                <a:solidFill>
                  <a:schemeClr val="bg1"/>
                </a:solidFill>
              </a:rPr>
              <a:t>d’Honneur</a:t>
            </a:r>
            <a:r>
              <a:rPr lang="en-GB" altLang="en-US" sz="1600" dirty="0">
                <a:solidFill>
                  <a:schemeClr val="bg1"/>
                </a:solidFill>
              </a:rPr>
              <a:t>, </a:t>
            </a:r>
          </a:p>
          <a:p>
            <a:pPr>
              <a:spcBef>
                <a:spcPct val="0"/>
              </a:spcBef>
            </a:pPr>
            <a:r>
              <a:rPr lang="en-GB" altLang="en-US" sz="1600" dirty="0">
                <a:solidFill>
                  <a:schemeClr val="bg1"/>
                </a:solidFill>
              </a:rPr>
              <a:t>France’s highest military award.</a:t>
            </a:r>
          </a:p>
        </p:txBody>
      </p:sp>
      <p:sp>
        <p:nvSpPr>
          <p:cNvPr id="21" name="Title 20"/>
          <p:cNvSpPr>
            <a:spLocks noGrp="1"/>
          </p:cNvSpPr>
          <p:nvPr>
            <p:ph type="title"/>
          </p:nvPr>
        </p:nvSpPr>
        <p:spPr>
          <a:xfrm>
            <a:off x="444843" y="765175"/>
            <a:ext cx="8245754" cy="748771"/>
          </a:xfrm>
          <a:prstGeom prst="roundRect">
            <a:avLst>
              <a:gd name="adj" fmla="val 0"/>
            </a:avLst>
          </a:prstGeom>
          <a:solidFill>
            <a:srgbClr val="227CA6"/>
          </a:solidFill>
        </p:spPr>
        <p:txBody>
          <a:bodyPr/>
          <a:lstStyle/>
          <a:p>
            <a:r>
              <a:rPr lang="en-GB" sz="3600" dirty="0">
                <a:solidFill>
                  <a:schemeClr val="bg1"/>
                </a:solidFill>
                <a:latin typeface="+mn-lt"/>
              </a:rPr>
              <a:t>Second World War</a:t>
            </a:r>
          </a:p>
        </p:txBody>
      </p:sp>
      <p:sp>
        <p:nvSpPr>
          <p:cNvPr id="5" name="Rectangle 4"/>
          <p:cNvSpPr/>
          <p:nvPr/>
        </p:nvSpPr>
        <p:spPr>
          <a:xfrm>
            <a:off x="755651" y="1705667"/>
            <a:ext cx="5735765" cy="1231106"/>
          </a:xfrm>
          <a:prstGeom prst="rect">
            <a:avLst/>
          </a:prstGeom>
        </p:spPr>
        <p:txBody>
          <a:bodyPr wrap="square" lIns="108000" tIns="0" rIns="0" bIns="0">
            <a:spAutoFit/>
          </a:bodyPr>
          <a:lstStyle/>
          <a:p>
            <a:pPr>
              <a:spcBef>
                <a:spcPct val="0"/>
              </a:spcBef>
            </a:pPr>
            <a:r>
              <a:rPr lang="en-GB" altLang="en-US" sz="1600" dirty="0"/>
              <a:t>During the Second World War, France was invaded by Germany. France was split into two areas, the Occupied Zone, ruled directly by Germany and the Free Zone, ruled by French people who supported Nazi ideals. The Free Zone was also known as Vichy France.</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23223" y="1705667"/>
            <a:ext cx="1765128" cy="4401345"/>
          </a:xfrm>
          <a:prstGeom prst="rect">
            <a:avLst/>
          </a:prstGeom>
        </p:spPr>
      </p:pic>
    </p:spTree>
    <p:extLst>
      <p:ext uri="{BB962C8B-B14F-4D97-AF65-F5344CB8AC3E}">
        <p14:creationId xmlns:p14="http://schemas.microsoft.com/office/powerpoint/2010/main" val="124282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4843" y="765175"/>
            <a:ext cx="8254313" cy="748771"/>
          </a:xfrm>
          <a:prstGeom prst="roundRect">
            <a:avLst>
              <a:gd name="adj" fmla="val 0"/>
            </a:avLst>
          </a:prstGeom>
          <a:solidFill>
            <a:srgbClr val="227CA6"/>
          </a:solidFill>
        </p:spPr>
        <p:txBody>
          <a:bodyPr/>
          <a:lstStyle/>
          <a:p>
            <a:r>
              <a:rPr lang="en-GB" sz="3600" dirty="0">
                <a:solidFill>
                  <a:schemeClr val="bg1"/>
                </a:solidFill>
                <a:latin typeface="+mn-lt"/>
              </a:rPr>
              <a:t>Underwater Films </a:t>
            </a:r>
          </a:p>
        </p:txBody>
      </p:sp>
      <p:sp>
        <p:nvSpPr>
          <p:cNvPr id="5" name="Rectangle 4"/>
          <p:cNvSpPr/>
          <p:nvPr/>
        </p:nvSpPr>
        <p:spPr>
          <a:xfrm>
            <a:off x="755651" y="1705667"/>
            <a:ext cx="3733971" cy="2462213"/>
          </a:xfrm>
          <a:prstGeom prst="rect">
            <a:avLst/>
          </a:prstGeom>
        </p:spPr>
        <p:txBody>
          <a:bodyPr wrap="square" lIns="108000" tIns="0" rIns="0" bIns="0">
            <a:spAutoFit/>
          </a:bodyPr>
          <a:lstStyle/>
          <a:p>
            <a:pPr>
              <a:spcBef>
                <a:spcPct val="0"/>
              </a:spcBef>
            </a:pPr>
            <a:r>
              <a:rPr lang="en-GB" altLang="en-US" sz="1600" dirty="0"/>
              <a:t>As Jacques continued to develop his love of underwater exploration, he liked the thought of being able to share his discoveries with other people. In 1943, he made the first French underwater film called ‘18 Metres Deep’. It was filmed by putting a camera in a special case that was deep water pressure-proof. Jacques made the film without using breathing equipment.</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6211" t="8359"/>
          <a:stretch/>
        </p:blipFill>
        <p:spPr>
          <a:xfrm flipH="1">
            <a:off x="4571999" y="1513946"/>
            <a:ext cx="3813715" cy="4578879"/>
          </a:xfrm>
          <a:prstGeom prst="rect">
            <a:avLst/>
          </a:prstGeom>
        </p:spPr>
      </p:pic>
      <p:sp>
        <p:nvSpPr>
          <p:cNvPr id="12" name="Rectangle 11"/>
          <p:cNvSpPr/>
          <p:nvPr/>
        </p:nvSpPr>
        <p:spPr>
          <a:xfrm>
            <a:off x="755651" y="4359601"/>
            <a:ext cx="3816350" cy="1257861"/>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spcBef>
                <a:spcPct val="0"/>
              </a:spcBef>
            </a:pPr>
            <a:r>
              <a:rPr lang="en-GB" altLang="en-US" sz="1600" dirty="0">
                <a:solidFill>
                  <a:schemeClr val="bg1"/>
                </a:solidFill>
              </a:rPr>
              <a:t>Jacques knew that to explore further and create more films, he would need to find a way to dive deeper and stay underwater for longer. </a:t>
            </a:r>
          </a:p>
        </p:txBody>
      </p:sp>
    </p:spTree>
    <p:extLst>
      <p:ext uri="{BB962C8B-B14F-4D97-AF65-F5344CB8AC3E}">
        <p14:creationId xmlns:p14="http://schemas.microsoft.com/office/powerpoint/2010/main" val="64793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4843" y="765175"/>
            <a:ext cx="8254313" cy="748771"/>
          </a:xfrm>
          <a:prstGeom prst="roundRect">
            <a:avLst>
              <a:gd name="adj" fmla="val 0"/>
            </a:avLst>
          </a:prstGeom>
          <a:solidFill>
            <a:srgbClr val="227CA6"/>
          </a:solidFill>
        </p:spPr>
        <p:txBody>
          <a:bodyPr/>
          <a:lstStyle/>
          <a:p>
            <a:r>
              <a:rPr lang="en-GB" sz="3600" dirty="0">
                <a:solidFill>
                  <a:schemeClr val="bg1"/>
                </a:solidFill>
                <a:latin typeface="+mn-lt"/>
              </a:rPr>
              <a:t>SCUBA</a:t>
            </a:r>
          </a:p>
        </p:txBody>
      </p:sp>
      <p:sp>
        <p:nvSpPr>
          <p:cNvPr id="5" name="Rectangle 4"/>
          <p:cNvSpPr/>
          <p:nvPr/>
        </p:nvSpPr>
        <p:spPr>
          <a:xfrm>
            <a:off x="755651" y="1705667"/>
            <a:ext cx="7632699" cy="492443"/>
          </a:xfrm>
          <a:prstGeom prst="rect">
            <a:avLst/>
          </a:prstGeom>
        </p:spPr>
        <p:txBody>
          <a:bodyPr wrap="square" lIns="0" tIns="0" rIns="0" bIns="0">
            <a:spAutoFit/>
          </a:bodyPr>
          <a:lstStyle/>
          <a:p>
            <a:pPr algn="ctr">
              <a:spcBef>
                <a:spcPct val="0"/>
              </a:spcBef>
            </a:pPr>
            <a:r>
              <a:rPr lang="en-GB" altLang="en-US" sz="1600" dirty="0"/>
              <a:t>Working with an engineer called Emile </a:t>
            </a:r>
            <a:r>
              <a:rPr lang="en-GB" altLang="en-US" sz="1600" dirty="0" err="1"/>
              <a:t>Gagnan</a:t>
            </a:r>
            <a:r>
              <a:rPr lang="en-GB" altLang="en-US" sz="1600" dirty="0"/>
              <a:t>, Jacques invented the Self-Contained Underwater Breathing Apparatus or scuba. It was also known as an aqua-lung.</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4198" b="25622"/>
          <a:stretch/>
        </p:blipFill>
        <p:spPr>
          <a:xfrm>
            <a:off x="755651" y="2636051"/>
            <a:ext cx="7632699" cy="3456773"/>
          </a:xfrm>
          <a:prstGeom prst="rect">
            <a:avLst/>
          </a:prstGeom>
        </p:spPr>
      </p:pic>
      <p:sp>
        <p:nvSpPr>
          <p:cNvPr id="15" name="Rectangle 14"/>
          <p:cNvSpPr/>
          <p:nvPr/>
        </p:nvSpPr>
        <p:spPr>
          <a:xfrm>
            <a:off x="755651" y="2198110"/>
            <a:ext cx="7632699" cy="738664"/>
          </a:xfrm>
          <a:prstGeom prst="rect">
            <a:avLst/>
          </a:prstGeom>
        </p:spPr>
        <p:txBody>
          <a:bodyPr wrap="square" lIns="108000" tIns="0" rIns="0" bIns="0">
            <a:spAutoFit/>
          </a:bodyPr>
          <a:lstStyle/>
          <a:p>
            <a:pPr algn="ctr">
              <a:spcBef>
                <a:spcPct val="0"/>
              </a:spcBef>
            </a:pPr>
            <a:r>
              <a:rPr lang="en-GB" altLang="en-US" sz="1600" dirty="0"/>
              <a:t>It worked by using a regulator. Divers could breathe in and out of the same mouth piece, which was attached to the regulator. The regulator was connected to an air tank which the diver wore on their back.</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2736" y="2991713"/>
            <a:ext cx="3064885" cy="2796746"/>
          </a:xfrm>
          <a:prstGeom prst="rect">
            <a:avLst/>
          </a:prstGeom>
        </p:spPr>
      </p:pic>
      <p:sp>
        <p:nvSpPr>
          <p:cNvPr id="18" name="Rectangle 17"/>
          <p:cNvSpPr/>
          <p:nvPr/>
        </p:nvSpPr>
        <p:spPr>
          <a:xfrm>
            <a:off x="755650" y="5049795"/>
            <a:ext cx="7632701" cy="1043029"/>
          </a:xfrm>
          <a:prstGeom prst="rect">
            <a:avLst/>
          </a:prstGeom>
          <a:solidFill>
            <a:srgbClr val="097FB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spcBef>
                <a:spcPct val="0"/>
              </a:spcBef>
            </a:pPr>
            <a:r>
              <a:rPr lang="en-GB" altLang="en-US" sz="1600" dirty="0"/>
              <a:t>Before this invention, if people wanted to go deep sea diving, they had to wear a diving suit that was connected by a hose to a tank either on land or on a boat. The aqua-lung enabled divers to explore waters deeper than ever before. </a:t>
            </a:r>
            <a:endParaRPr lang="en-GB" altLang="en-US" sz="1600" dirty="0">
              <a:solidFill>
                <a:srgbClr val="FF0000"/>
              </a:solidFill>
            </a:endParaRPr>
          </a:p>
        </p:txBody>
      </p:sp>
    </p:spTree>
    <p:extLst>
      <p:ext uri="{BB962C8B-B14F-4D97-AF65-F5344CB8AC3E}">
        <p14:creationId xmlns:p14="http://schemas.microsoft.com/office/powerpoint/2010/main" val="3121212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55652" y="3154421"/>
            <a:ext cx="4005821" cy="1307023"/>
          </a:xfrm>
          <a:prstGeom prst="rect">
            <a:avLst/>
          </a:prstGeom>
          <a:solidFill>
            <a:schemeClr val="bg1">
              <a:alpha val="89804"/>
            </a:schemeClr>
          </a:solidFill>
          <a:ln w="38100">
            <a:solidFill>
              <a:srgbClr val="097FB8"/>
            </a:solid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00000"/>
              </a:lnSpc>
              <a:spcBef>
                <a:spcPct val="0"/>
              </a:spcBef>
              <a:buFontTx/>
              <a:buNone/>
            </a:pPr>
            <a:r>
              <a:rPr lang="en-GB" altLang="en-US" sz="1600" b="1" dirty="0">
                <a:solidFill>
                  <a:schemeClr val="tx1"/>
                </a:solidFill>
              </a:rPr>
              <a:t>Talk About It</a:t>
            </a:r>
          </a:p>
          <a:p>
            <a:pPr>
              <a:lnSpc>
                <a:spcPct val="100000"/>
              </a:lnSpc>
              <a:spcBef>
                <a:spcPct val="0"/>
              </a:spcBef>
              <a:buFontTx/>
              <a:buNone/>
            </a:pPr>
            <a:r>
              <a:rPr lang="en-GB" altLang="en-US" sz="1600" dirty="0">
                <a:solidFill>
                  <a:schemeClr val="tx1"/>
                </a:solidFill>
              </a:rPr>
              <a:t>Do you or anyone you know have a nickname? Why was the nickname chosen? Who invented it?</a:t>
            </a:r>
          </a:p>
        </p:txBody>
      </p:sp>
      <p:sp>
        <p:nvSpPr>
          <p:cNvPr id="21" name="Title 20"/>
          <p:cNvSpPr>
            <a:spLocks noGrp="1"/>
          </p:cNvSpPr>
          <p:nvPr>
            <p:ph type="title"/>
          </p:nvPr>
        </p:nvSpPr>
        <p:spPr>
          <a:xfrm>
            <a:off x="444843" y="765175"/>
            <a:ext cx="8254313" cy="748771"/>
          </a:xfrm>
          <a:prstGeom prst="roundRect">
            <a:avLst>
              <a:gd name="adj" fmla="val 0"/>
            </a:avLst>
          </a:prstGeom>
          <a:solidFill>
            <a:srgbClr val="227CA6"/>
          </a:solidFill>
        </p:spPr>
        <p:txBody>
          <a:bodyPr/>
          <a:lstStyle/>
          <a:p>
            <a:r>
              <a:rPr lang="en-GB" sz="3600" dirty="0" err="1" smtClean="0">
                <a:solidFill>
                  <a:schemeClr val="bg1"/>
                </a:solidFill>
                <a:latin typeface="+mn-lt"/>
              </a:rPr>
              <a:t>Mousquemers</a:t>
            </a:r>
            <a:endParaRPr lang="en-GB" sz="3600" dirty="0">
              <a:solidFill>
                <a:schemeClr val="bg1"/>
              </a:solidFill>
              <a:latin typeface="+mn-lt"/>
            </a:endParaRPr>
          </a:p>
        </p:txBody>
      </p:sp>
      <p:sp>
        <p:nvSpPr>
          <p:cNvPr id="5" name="Rectangle 4"/>
          <p:cNvSpPr/>
          <p:nvPr/>
        </p:nvSpPr>
        <p:spPr>
          <a:xfrm>
            <a:off x="755652" y="1705667"/>
            <a:ext cx="3816350" cy="1231106"/>
          </a:xfrm>
          <a:prstGeom prst="rect">
            <a:avLst/>
          </a:prstGeom>
        </p:spPr>
        <p:txBody>
          <a:bodyPr wrap="square" lIns="0" tIns="0" rIns="0" bIns="0">
            <a:spAutoFit/>
          </a:bodyPr>
          <a:lstStyle/>
          <a:p>
            <a:pPr>
              <a:spcBef>
                <a:spcPct val="0"/>
              </a:spcBef>
            </a:pPr>
            <a:r>
              <a:rPr lang="en-GB" altLang="en-US" sz="1600" dirty="0"/>
              <a:t>Jacques worked with his friends </a:t>
            </a:r>
            <a:r>
              <a:rPr lang="fr-FR" altLang="en-US" sz="1600" dirty="0"/>
              <a:t>Philippe Tailliez and Frédéric Dumas, </a:t>
            </a:r>
            <a:r>
              <a:rPr lang="fr-FR" altLang="en-US" sz="1600" dirty="0" err="1"/>
              <a:t>carrying</a:t>
            </a:r>
            <a:r>
              <a:rPr lang="fr-FR" altLang="en-US" sz="1600" dirty="0"/>
              <a:t> out </a:t>
            </a:r>
            <a:r>
              <a:rPr lang="fr-FR" altLang="en-US" sz="1600" dirty="0" err="1"/>
              <a:t>underwater</a:t>
            </a:r>
            <a:r>
              <a:rPr lang="fr-FR" altLang="en-US" sz="1600" dirty="0"/>
              <a:t> </a:t>
            </a:r>
            <a:r>
              <a:rPr lang="fr-FR" altLang="en-US" sz="1600" dirty="0" err="1"/>
              <a:t>experiments</a:t>
            </a:r>
            <a:r>
              <a:rPr lang="fr-FR" altLang="en-US" sz="1600" dirty="0"/>
              <a:t>. </a:t>
            </a:r>
            <a:r>
              <a:rPr lang="fr-FR" altLang="en-US" sz="1600" dirty="0" err="1"/>
              <a:t>They</a:t>
            </a:r>
            <a:r>
              <a:rPr lang="fr-FR" altLang="en-US" sz="1600" dirty="0"/>
              <a:t> </a:t>
            </a:r>
            <a:r>
              <a:rPr lang="fr-FR" altLang="en-US" sz="1600" dirty="0" err="1"/>
              <a:t>became</a:t>
            </a:r>
            <a:r>
              <a:rPr lang="fr-FR" altLang="en-US" sz="1600" dirty="0"/>
              <a:t> </a:t>
            </a:r>
            <a:r>
              <a:rPr lang="fr-FR" altLang="en-US" sz="1600" dirty="0" err="1"/>
              <a:t>known</a:t>
            </a:r>
            <a:r>
              <a:rPr lang="fr-FR" altLang="en-US" sz="1600" dirty="0"/>
              <a:t> as </a:t>
            </a:r>
            <a:r>
              <a:rPr lang="fr-FR" altLang="en-US" sz="1600" dirty="0" err="1"/>
              <a:t>Mousquemers</a:t>
            </a:r>
            <a:r>
              <a:rPr lang="fr-FR" altLang="en-US" sz="1600" dirty="0"/>
              <a:t> (French for ‘the </a:t>
            </a:r>
            <a:r>
              <a:rPr lang="fr-FR" altLang="en-US" sz="1600" dirty="0" err="1"/>
              <a:t>musketeers</a:t>
            </a:r>
            <a:r>
              <a:rPr lang="fr-FR" altLang="en-US" sz="1600" dirty="0"/>
              <a:t> of the </a:t>
            </a:r>
            <a:r>
              <a:rPr lang="fr-FR" altLang="en-US" sz="1600" dirty="0" err="1"/>
              <a:t>sea</a:t>
            </a:r>
            <a:r>
              <a:rPr lang="fr-FR" altLang="en-US" sz="1600" dirty="0"/>
              <a:t>’).  </a:t>
            </a:r>
            <a:endParaRPr lang="en-GB" altLang="en-US" sz="1600" dirty="0">
              <a:solidFill>
                <a:srgbClr val="FF0000"/>
              </a:solidFill>
            </a:endParaRPr>
          </a:p>
        </p:txBody>
      </p:sp>
      <p:sp>
        <p:nvSpPr>
          <p:cNvPr id="12" name="Rectangle 11"/>
          <p:cNvSpPr/>
          <p:nvPr/>
        </p:nvSpPr>
        <p:spPr>
          <a:xfrm>
            <a:off x="755652" y="4679092"/>
            <a:ext cx="7632698" cy="1413733"/>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00000"/>
              </a:lnSpc>
              <a:spcBef>
                <a:spcPct val="0"/>
              </a:spcBef>
              <a:buFont typeface="Arial" panose="020B0604020202020204" pitchFamily="34" charset="0"/>
              <a:buNone/>
            </a:pPr>
            <a:r>
              <a:rPr lang="fr-FR" altLang="en-US" sz="1600" dirty="0">
                <a:solidFill>
                  <a:schemeClr val="bg1"/>
                </a:solidFill>
              </a:rPr>
              <a:t>In 1947, Jacques set a world record </a:t>
            </a:r>
            <a:r>
              <a:rPr lang="fr-FR" altLang="en-US" sz="1600" dirty="0" err="1">
                <a:solidFill>
                  <a:schemeClr val="bg1"/>
                </a:solidFill>
              </a:rPr>
              <a:t>when</a:t>
            </a:r>
            <a:r>
              <a:rPr lang="fr-FR" altLang="en-US" sz="1600" dirty="0">
                <a:solidFill>
                  <a:schemeClr val="bg1"/>
                </a:solidFill>
              </a:rPr>
              <a:t> </a:t>
            </a:r>
            <a:r>
              <a:rPr lang="fr-FR" altLang="en-US" sz="1600" dirty="0" err="1">
                <a:solidFill>
                  <a:schemeClr val="bg1"/>
                </a:solidFill>
              </a:rPr>
              <a:t>he</a:t>
            </a:r>
            <a:r>
              <a:rPr lang="fr-FR" altLang="en-US" sz="1600" dirty="0">
                <a:solidFill>
                  <a:schemeClr val="bg1"/>
                </a:solidFill>
              </a:rPr>
              <a:t> </a:t>
            </a:r>
            <a:r>
              <a:rPr lang="fr-FR" altLang="en-US" sz="1600" dirty="0" err="1">
                <a:solidFill>
                  <a:schemeClr val="bg1"/>
                </a:solidFill>
              </a:rPr>
              <a:t>dived</a:t>
            </a:r>
            <a:r>
              <a:rPr lang="fr-FR" altLang="en-US" sz="1600" dirty="0">
                <a:solidFill>
                  <a:schemeClr val="bg1"/>
                </a:solidFill>
              </a:rPr>
              <a:t> 300 </a:t>
            </a:r>
            <a:r>
              <a:rPr lang="fr-FR" altLang="en-US" sz="1600" dirty="0" err="1">
                <a:solidFill>
                  <a:schemeClr val="bg1"/>
                </a:solidFill>
              </a:rPr>
              <a:t>feet</a:t>
            </a:r>
            <a:r>
              <a:rPr lang="fr-FR" altLang="en-US" sz="1600" dirty="0">
                <a:solidFill>
                  <a:schemeClr val="bg1"/>
                </a:solidFill>
              </a:rPr>
              <a:t> </a:t>
            </a:r>
            <a:r>
              <a:rPr lang="fr-FR" altLang="en-US" sz="1600" dirty="0" err="1">
                <a:solidFill>
                  <a:schemeClr val="bg1"/>
                </a:solidFill>
              </a:rPr>
              <a:t>below</a:t>
            </a:r>
            <a:r>
              <a:rPr lang="fr-FR" altLang="en-US" sz="1600" dirty="0">
                <a:solidFill>
                  <a:schemeClr val="bg1"/>
                </a:solidFill>
              </a:rPr>
              <a:t> </a:t>
            </a:r>
            <a:r>
              <a:rPr lang="fr-FR" altLang="en-US" sz="1600" dirty="0" err="1">
                <a:solidFill>
                  <a:schemeClr val="bg1"/>
                </a:solidFill>
              </a:rPr>
              <a:t>sea</a:t>
            </a:r>
            <a:r>
              <a:rPr lang="fr-FR" altLang="en-US" sz="1600" dirty="0">
                <a:solidFill>
                  <a:schemeClr val="bg1"/>
                </a:solidFill>
              </a:rPr>
              <a:t> </a:t>
            </a:r>
            <a:r>
              <a:rPr lang="fr-FR" altLang="en-US" sz="1600" dirty="0" err="1">
                <a:solidFill>
                  <a:schemeClr val="bg1"/>
                </a:solidFill>
              </a:rPr>
              <a:t>level</a:t>
            </a:r>
            <a:r>
              <a:rPr lang="fr-FR" altLang="en-US" sz="1600" dirty="0">
                <a:solidFill>
                  <a:schemeClr val="bg1"/>
                </a:solidFill>
              </a:rPr>
              <a:t>. </a:t>
            </a:r>
            <a:endParaRPr lang="en-GB" altLang="en-US" sz="1600" dirty="0">
              <a:solidFill>
                <a:schemeClr val="bg1"/>
              </a:solidFill>
            </a:endParaRPr>
          </a:p>
          <a:p>
            <a:pPr>
              <a:lnSpc>
                <a:spcPct val="100000"/>
              </a:lnSpc>
              <a:spcBef>
                <a:spcPct val="0"/>
              </a:spcBef>
              <a:buFontTx/>
              <a:buNone/>
            </a:pPr>
            <a:r>
              <a:rPr lang="en-GB" altLang="en-US" sz="1600" dirty="0">
                <a:solidFill>
                  <a:schemeClr val="bg1"/>
                </a:solidFill>
              </a:rPr>
              <a:t>Jacques filmed his underwater exploration of the </a:t>
            </a:r>
            <a:r>
              <a:rPr lang="en-GB" altLang="en-US" sz="1600" dirty="0" err="1">
                <a:solidFill>
                  <a:schemeClr val="bg1"/>
                </a:solidFill>
              </a:rPr>
              <a:t>Mahdia</a:t>
            </a:r>
            <a:r>
              <a:rPr lang="en-GB" altLang="en-US" sz="1600" dirty="0">
                <a:solidFill>
                  <a:schemeClr val="bg1"/>
                </a:solidFill>
              </a:rPr>
              <a:t> shipwreck off the coast of Tunisia. The vessel was wrecked in around the year 80 BC. In 1953, Jacques wrote a book called ‘The Silent World’ about his adventures. Underwater archaeology became more popular thanks to Jacques’ work.</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4647"/>
          <a:stretch/>
        </p:blipFill>
        <p:spPr>
          <a:xfrm flipH="1">
            <a:off x="4572000" y="1513946"/>
            <a:ext cx="3816350" cy="3165146"/>
          </a:xfrm>
          <a:prstGeom prst="rect">
            <a:avLst/>
          </a:prstGeom>
        </p:spPr>
      </p:pic>
    </p:spTree>
    <p:extLst>
      <p:ext uri="{BB962C8B-B14F-4D97-AF65-F5344CB8AC3E}">
        <p14:creationId xmlns:p14="http://schemas.microsoft.com/office/powerpoint/2010/main" val="313921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t="14198" b="25622"/>
          <a:stretch/>
        </p:blipFill>
        <p:spPr>
          <a:xfrm>
            <a:off x="755648" y="2636052"/>
            <a:ext cx="7632702" cy="3456773"/>
          </a:xfrm>
          <a:prstGeom prst="rect">
            <a:avLst/>
          </a:prstGeom>
        </p:spPr>
      </p:pic>
      <p:sp>
        <p:nvSpPr>
          <p:cNvPr id="21" name="Title 20"/>
          <p:cNvSpPr>
            <a:spLocks noGrp="1"/>
          </p:cNvSpPr>
          <p:nvPr>
            <p:ph type="title"/>
          </p:nvPr>
        </p:nvSpPr>
        <p:spPr>
          <a:xfrm>
            <a:off x="444843" y="765175"/>
            <a:ext cx="8254313" cy="748771"/>
          </a:xfrm>
          <a:prstGeom prst="roundRect">
            <a:avLst>
              <a:gd name="adj" fmla="val 0"/>
            </a:avLst>
          </a:prstGeom>
          <a:solidFill>
            <a:srgbClr val="227CA6"/>
          </a:solidFill>
        </p:spPr>
        <p:txBody>
          <a:bodyPr/>
          <a:lstStyle/>
          <a:p>
            <a:r>
              <a:rPr lang="en-GB" sz="3600" dirty="0">
                <a:solidFill>
                  <a:schemeClr val="bg1"/>
                </a:solidFill>
                <a:latin typeface="+mn-lt"/>
              </a:rPr>
              <a:t>The Calypso</a:t>
            </a:r>
          </a:p>
        </p:txBody>
      </p:sp>
      <p:sp>
        <p:nvSpPr>
          <p:cNvPr id="5" name="Rectangle 4"/>
          <p:cNvSpPr/>
          <p:nvPr/>
        </p:nvSpPr>
        <p:spPr>
          <a:xfrm>
            <a:off x="755652" y="1705667"/>
            <a:ext cx="7632698" cy="492443"/>
          </a:xfrm>
          <a:prstGeom prst="rect">
            <a:avLst/>
          </a:prstGeom>
        </p:spPr>
        <p:txBody>
          <a:bodyPr wrap="square" lIns="0" tIns="0" rIns="0" bIns="0">
            <a:spAutoFit/>
          </a:bodyPr>
          <a:lstStyle/>
          <a:p>
            <a:pPr algn="ctr">
              <a:spcBef>
                <a:spcPct val="0"/>
              </a:spcBef>
            </a:pPr>
            <a:r>
              <a:rPr lang="en-GB" altLang="en-US" sz="1600" dirty="0"/>
              <a:t>In 1950, Jacques started sailing a ship called the Calypso. </a:t>
            </a:r>
            <a:br>
              <a:rPr lang="en-GB" altLang="en-US" sz="1600" dirty="0"/>
            </a:br>
            <a:r>
              <a:rPr lang="en-GB" altLang="en-US" sz="1600" dirty="0"/>
              <a:t>The Calypso had special scientific and diving equipment. </a:t>
            </a:r>
          </a:p>
        </p:txBody>
      </p:sp>
      <p:sp>
        <p:nvSpPr>
          <p:cNvPr id="12" name="Rectangle 11"/>
          <p:cNvSpPr/>
          <p:nvPr/>
        </p:nvSpPr>
        <p:spPr>
          <a:xfrm>
            <a:off x="755652" y="2389831"/>
            <a:ext cx="7632698" cy="1002657"/>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spcBef>
                <a:spcPct val="0"/>
              </a:spcBef>
            </a:pPr>
            <a:r>
              <a:rPr lang="en-GB" altLang="en-US" sz="1600" dirty="0">
                <a:solidFill>
                  <a:schemeClr val="bg1"/>
                </a:solidFill>
              </a:rPr>
              <a:t>Jacques observed porpoises swimming near his boat and saw that they changed direction when the boat did. He predicted that the porpoises </a:t>
            </a:r>
            <a:br>
              <a:rPr lang="en-GB" altLang="en-US" sz="1600" dirty="0">
                <a:solidFill>
                  <a:schemeClr val="bg1"/>
                </a:solidFill>
              </a:rPr>
            </a:br>
            <a:r>
              <a:rPr lang="en-GB" altLang="en-US" sz="1600" dirty="0">
                <a:solidFill>
                  <a:schemeClr val="bg1"/>
                </a:solidFill>
              </a:rPr>
              <a:t>must use something like sonar to detect when objects move. </a:t>
            </a:r>
            <a:br>
              <a:rPr lang="en-GB" altLang="en-US" sz="1600" dirty="0">
                <a:solidFill>
                  <a:schemeClr val="bg1"/>
                </a:solidFill>
              </a:rPr>
            </a:br>
            <a:r>
              <a:rPr lang="en-GB" altLang="en-US" sz="1600" dirty="0">
                <a:solidFill>
                  <a:schemeClr val="bg1"/>
                </a:solidFill>
              </a:rPr>
              <a:t>We now know this feature as echolocation.</a:t>
            </a:r>
          </a:p>
        </p:txBody>
      </p:sp>
      <p:sp>
        <p:nvSpPr>
          <p:cNvPr id="3" name="Rectangle 2"/>
          <p:cNvSpPr/>
          <p:nvPr/>
        </p:nvSpPr>
        <p:spPr>
          <a:xfrm>
            <a:off x="755648" y="3392488"/>
            <a:ext cx="7632702" cy="2700337"/>
          </a:xfrm>
          <a:prstGeom prst="rect">
            <a:avLst/>
          </a:prstGeom>
          <a:solidFill>
            <a:srgbClr val="097FB8">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6747" y="3638707"/>
            <a:ext cx="5370503" cy="2160806"/>
          </a:xfrm>
          <a:prstGeom prst="rect">
            <a:avLst/>
          </a:prstGeom>
        </p:spPr>
      </p:pic>
      <p:sp>
        <p:nvSpPr>
          <p:cNvPr id="8" name="Rectangle 7"/>
          <p:cNvSpPr/>
          <p:nvPr/>
        </p:nvSpPr>
        <p:spPr>
          <a:xfrm>
            <a:off x="825674" y="2389830"/>
            <a:ext cx="7562676" cy="1002657"/>
          </a:xfrm>
          <a:prstGeom prst="rect">
            <a:avLst/>
          </a:prstGeom>
          <a:solidFill>
            <a:srgbClr val="097FB8"/>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gn="ctr">
              <a:lnSpc>
                <a:spcPct val="100000"/>
              </a:lnSpc>
              <a:spcBef>
                <a:spcPct val="0"/>
              </a:spcBef>
              <a:buFontTx/>
              <a:buNone/>
            </a:pPr>
            <a:r>
              <a:rPr lang="en-GB" altLang="en-US" sz="1600" dirty="0">
                <a:solidFill>
                  <a:schemeClr val="bg1"/>
                </a:solidFill>
              </a:rPr>
              <a:t>In 1956, Jacques turned his book ‘The Silent World’ into an award-winning film. The money from the film enabled Jacques to explore </a:t>
            </a:r>
            <a:br>
              <a:rPr lang="en-GB" altLang="en-US" sz="1600" dirty="0">
                <a:solidFill>
                  <a:schemeClr val="bg1"/>
                </a:solidFill>
              </a:rPr>
            </a:br>
            <a:r>
              <a:rPr lang="en-GB" altLang="en-US" sz="1600" dirty="0">
                <a:solidFill>
                  <a:schemeClr val="bg1"/>
                </a:solidFill>
              </a:rPr>
              <a:t>the Red Sea and the Indian Ocean.  </a:t>
            </a:r>
          </a:p>
        </p:txBody>
      </p:sp>
    </p:spTree>
    <p:extLst>
      <p:ext uri="{BB962C8B-B14F-4D97-AF65-F5344CB8AC3E}">
        <p14:creationId xmlns:p14="http://schemas.microsoft.com/office/powerpoint/2010/main" val="30873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righ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4843" y="765175"/>
            <a:ext cx="8254313" cy="748771"/>
          </a:xfrm>
          <a:prstGeom prst="roundRect">
            <a:avLst>
              <a:gd name="adj" fmla="val 0"/>
            </a:avLst>
          </a:prstGeom>
          <a:solidFill>
            <a:srgbClr val="227CA6"/>
          </a:solidFill>
        </p:spPr>
        <p:txBody>
          <a:bodyPr/>
          <a:lstStyle/>
          <a:p>
            <a:r>
              <a:rPr lang="en-GB" sz="3200" dirty="0">
                <a:solidFill>
                  <a:schemeClr val="bg1"/>
                </a:solidFill>
                <a:latin typeface="+mn-lt"/>
              </a:rPr>
              <a:t>The Undersea World of Jacques Cousteau</a:t>
            </a:r>
          </a:p>
        </p:txBody>
      </p:sp>
      <p:sp>
        <p:nvSpPr>
          <p:cNvPr id="5" name="Rectangle 4"/>
          <p:cNvSpPr/>
          <p:nvPr/>
        </p:nvSpPr>
        <p:spPr>
          <a:xfrm>
            <a:off x="755651" y="1705667"/>
            <a:ext cx="3733971" cy="2215991"/>
          </a:xfrm>
          <a:prstGeom prst="rect">
            <a:avLst/>
          </a:prstGeom>
        </p:spPr>
        <p:txBody>
          <a:bodyPr wrap="square" lIns="144000" tIns="0" rIns="0" bIns="0">
            <a:spAutoFit/>
          </a:bodyPr>
          <a:lstStyle/>
          <a:p>
            <a:pPr>
              <a:spcBef>
                <a:spcPct val="0"/>
              </a:spcBef>
            </a:pPr>
            <a:r>
              <a:rPr lang="en-GB" altLang="en-US" sz="1600" dirty="0"/>
              <a:t>In 1968, Jacques started his own television show called ‘The Undersea World of Jacques Cousteau’.</a:t>
            </a:r>
          </a:p>
          <a:p>
            <a:pPr>
              <a:spcBef>
                <a:spcPct val="0"/>
              </a:spcBef>
            </a:pPr>
            <a:endParaRPr lang="en-GB" altLang="en-US" sz="1600" dirty="0"/>
          </a:p>
          <a:p>
            <a:pPr>
              <a:spcBef>
                <a:spcPct val="0"/>
              </a:spcBef>
            </a:pPr>
            <a:r>
              <a:rPr lang="en-GB" altLang="en-US" sz="1600" dirty="0"/>
              <a:t>The show was incredibly popular, with millions of people watching Jacques and his crew exploring the world’s oceans and learning more about underwater living things.</a:t>
            </a:r>
            <a:endParaRPr lang="en-GB" altLang="en-US" sz="1600" dirty="0">
              <a:solidFill>
                <a:srgbClr val="FF0000"/>
              </a:solidFill>
            </a:endParaRP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46211" t="8359"/>
          <a:stretch/>
        </p:blipFill>
        <p:spPr>
          <a:xfrm flipH="1">
            <a:off x="4571999" y="1513946"/>
            <a:ext cx="3813715" cy="4578879"/>
          </a:xfrm>
          <a:prstGeom prst="rect">
            <a:avLst/>
          </a:prstGeom>
        </p:spPr>
      </p:pic>
      <p:sp>
        <p:nvSpPr>
          <p:cNvPr id="6" name="Rectangle 5"/>
          <p:cNvSpPr/>
          <p:nvPr/>
        </p:nvSpPr>
        <p:spPr>
          <a:xfrm>
            <a:off x="755652" y="4300152"/>
            <a:ext cx="7632698" cy="1792674"/>
          </a:xfrm>
          <a:prstGeom prst="rect">
            <a:avLst/>
          </a:prstGeom>
          <a:solidFill>
            <a:srgbClr val="097FB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tlCol="0" anchor="ctr"/>
          <a:lstStyle/>
          <a:p>
            <a:pPr>
              <a:lnSpc>
                <a:spcPct val="100000"/>
              </a:lnSpc>
              <a:spcBef>
                <a:spcPct val="0"/>
              </a:spcBef>
              <a:buFontTx/>
              <a:buNone/>
            </a:pPr>
            <a:r>
              <a:rPr lang="en-GB" altLang="en-US" sz="1600" dirty="0">
                <a:solidFill>
                  <a:schemeClr val="bg1"/>
                </a:solidFill>
              </a:rPr>
              <a:t>As Jacques explored more, he began to realise how human activity was destroying oceans. In 1973, Jacques and two of his sons started The Cousteau Foundation which aimed to raise awareness of the importance of looking after our oceans. Jacques continued to write books and make films about marine life.</a:t>
            </a:r>
          </a:p>
          <a:p>
            <a:pPr>
              <a:lnSpc>
                <a:spcPct val="100000"/>
              </a:lnSpc>
              <a:spcBef>
                <a:spcPct val="0"/>
              </a:spcBef>
              <a:buFontTx/>
              <a:buNone/>
            </a:pPr>
            <a:endParaRPr lang="en-GB" altLang="en-US" sz="1600" dirty="0">
              <a:solidFill>
                <a:schemeClr val="bg1"/>
              </a:solidFill>
            </a:endParaRPr>
          </a:p>
          <a:p>
            <a:pPr>
              <a:spcBef>
                <a:spcPct val="0"/>
              </a:spcBef>
            </a:pPr>
            <a:r>
              <a:rPr lang="en-GB" altLang="en-US" sz="1600" dirty="0">
                <a:solidFill>
                  <a:schemeClr val="bg1"/>
                </a:solidFill>
              </a:rPr>
              <a:t>Jacques died on 25</a:t>
            </a:r>
            <a:r>
              <a:rPr lang="en-GB" altLang="en-US" sz="1600" baseline="30000" dirty="0">
                <a:solidFill>
                  <a:schemeClr val="bg1"/>
                </a:solidFill>
              </a:rPr>
              <a:t>th</a:t>
            </a:r>
            <a:r>
              <a:rPr lang="en-GB" altLang="en-US" sz="1600" dirty="0">
                <a:solidFill>
                  <a:schemeClr val="bg1"/>
                </a:solidFill>
              </a:rPr>
              <a:t> June 1997. He was 87 years old.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3701" y="1591745"/>
            <a:ext cx="3550309" cy="2708406"/>
          </a:xfrm>
          <a:prstGeom prst="rect">
            <a:avLst/>
          </a:prstGeom>
        </p:spPr>
      </p:pic>
    </p:spTree>
    <p:extLst>
      <p:ext uri="{BB962C8B-B14F-4D97-AF65-F5344CB8AC3E}">
        <p14:creationId xmlns:p14="http://schemas.microsoft.com/office/powerpoint/2010/main" val="260039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A1786ED3-4A83-4E52-97FB-5BB8F2F68775}" vid="{F1370A2B-D63B-458B-B1CD-13966C42519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111</TotalTime>
  <Words>1047</Words>
  <Application>Microsoft Office PowerPoint</Application>
  <PresentationFormat>On-screen Show (4:3)</PresentationFormat>
  <Paragraphs>52</Paragraphs>
  <Slides>11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Twinkl</vt:lpstr>
      <vt:lpstr>Arial</vt:lpstr>
      <vt:lpstr>Calibri</vt:lpstr>
      <vt:lpstr>Office Theme</vt:lpstr>
      <vt:lpstr>PowerPoint Presentation</vt:lpstr>
      <vt:lpstr>Explorers</vt:lpstr>
      <vt:lpstr>Jacques Cousteau</vt:lpstr>
      <vt:lpstr>Second World War</vt:lpstr>
      <vt:lpstr>Underwater Films </vt:lpstr>
      <vt:lpstr>SCUBA</vt:lpstr>
      <vt:lpstr>Mousquemers</vt:lpstr>
      <vt:lpstr>The Calypso</vt:lpstr>
      <vt:lpstr>The Undersea World of Jacques Cousteau</vt:lpstr>
      <vt:lpstr>Under the Sea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Admin</cp:lastModifiedBy>
  <cp:revision>12</cp:revision>
  <dcterms:created xsi:type="dcterms:W3CDTF">2019-07-31T07:24:56Z</dcterms:created>
  <dcterms:modified xsi:type="dcterms:W3CDTF">2020-06-22T10:44:25Z</dcterms:modified>
</cp:coreProperties>
</file>